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302" r:id="rId3"/>
    <p:sldId id="303" r:id="rId4"/>
    <p:sldId id="30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Calibri (MS)" panose="020B0604020202020204" charset="0"/>
      <p:regular r:id="rId48"/>
    </p:embeddedFont>
    <p:embeddedFont>
      <p:font typeface="Calibri (MS) Bold" panose="020B0604020202020204" charset="0"/>
      <p:regular r:id="rId49"/>
      <p:bold r:id="rId50"/>
    </p:embeddedFont>
    <p:embeddedFont>
      <p:font typeface="Calibri (MS) Italics" panose="020B0604020202020204" charset="0"/>
      <p:regular r:id="rId51"/>
    </p:embeddedFont>
    <p:embeddedFont>
      <p:font typeface="Calibri (MS) Light" panose="020B0604020202020204" charset="0"/>
      <p:regular r:id="rId52"/>
    </p:embeddedFont>
    <p:embeddedFont>
      <p:font typeface="Georgia Pro" panose="02040502050405020303" pitchFamily="18" charset="0"/>
      <p:regular r:id="rId53"/>
    </p:embeddedFont>
    <p:embeddedFont>
      <p:font typeface="Georgia Pro Bold" panose="020B0604020202020204" charset="0"/>
      <p:regular r:id="rId54"/>
    </p:embeddedFont>
    <p:embeddedFont>
      <p:font typeface="Montserrat" pitchFamily="2" charset="0"/>
      <p:regular r:id="rId55"/>
      <p:bold r:id="rId56"/>
      <p:italic r:id="rId57"/>
      <p:boldItalic r:id="rId58"/>
    </p:embeddedFont>
    <p:embeddedFont>
      <p:font typeface="Montserrat Bold" pitchFamily="2" charset="0"/>
      <p:regular r:id="rId59"/>
      <p:bold r:id="rId60"/>
    </p:embeddedFont>
    <p:embeddedFont>
      <p:font typeface="Montserrat Medium" pitchFamily="2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5" autoAdjust="0"/>
    <p:restoredTop sz="94622" autoAdjust="0"/>
  </p:normalViewPr>
  <p:slideViewPr>
    <p:cSldViewPr>
      <p:cViewPr varScale="1">
        <p:scale>
          <a:sx n="70" d="100"/>
          <a:sy n="70" d="100"/>
        </p:scale>
        <p:origin x="61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Today’s Flow</a:t>
            </a:r>
          </a:p>
          <a:p>
            <a:endParaRPr lang="en-US"/>
          </a:p>
          <a:p>
            <a:r>
              <a:rPr lang="en-US"/>
              <a:t>✔ Big-picture phases</a:t>
            </a:r>
          </a:p>
          <a:p>
            <a:r>
              <a:rPr lang="en-US"/>
              <a:t>✔ Sets expectations for the experience</a:t>
            </a:r>
          </a:p>
          <a:p>
            <a:r>
              <a:rPr lang="en-US"/>
              <a:t>✔ Helps participants see the shape of the Lab</a:t>
            </a:r>
          </a:p>
          <a:p>
            <a:r>
              <a:rPr lang="en-US"/>
              <a:t>✔ Uses simple language so they “get the rhythm”</a:t>
            </a:r>
          </a:p>
          <a:p>
            <a:endParaRPr lang="en-US"/>
          </a:p>
          <a:p>
            <a:r>
              <a:rPr lang="en-US"/>
              <a:t>It answers:</a:t>
            </a:r>
          </a:p>
          <a:p>
            <a:r>
              <a:rPr lang="en-US"/>
              <a:t>“How will this Lab unfold?”</a:t>
            </a:r>
          </a:p>
          <a:p>
            <a:endParaRPr lang="en-US"/>
          </a:p>
          <a:p>
            <a:r>
              <a:rPr lang="en-US"/>
              <a:t>_____ the next slide _____</a:t>
            </a:r>
          </a:p>
          <a:p>
            <a:endParaRPr lang="en-US"/>
          </a:p>
          <a:p>
            <a:r>
              <a:rPr lang="en-US"/>
              <a:t>Agenda</a:t>
            </a:r>
          </a:p>
          <a:p>
            <a:endParaRPr lang="en-US"/>
          </a:p>
          <a:p>
            <a:r>
              <a:rPr lang="en-US"/>
              <a:t>✔ Gives the presenter a structure for the run-of-show</a:t>
            </a:r>
          </a:p>
          <a:p>
            <a:r>
              <a:rPr lang="en-US"/>
              <a:t>✔ Breaks the experience into 4–5 actionable blocks</a:t>
            </a:r>
          </a:p>
          <a:p>
            <a:r>
              <a:rPr lang="en-US"/>
              <a:t>✔ Reflects the exact activities or content</a:t>
            </a:r>
          </a:p>
          <a:p>
            <a:r>
              <a:rPr lang="en-US"/>
              <a:t>✔ Offers a more operational sequence</a:t>
            </a:r>
          </a:p>
          <a:p>
            <a:endParaRPr lang="en-US"/>
          </a:p>
          <a:p>
            <a:r>
              <a:rPr lang="en-US"/>
              <a:t>It answers:</a:t>
            </a:r>
          </a:p>
          <a:p>
            <a:r>
              <a:rPr lang="en-US"/>
              <a:t>“What exactly are we doing, step-by-step?”</a:t>
            </a:r>
          </a:p>
          <a:p>
            <a:endParaRPr lang="en-US"/>
          </a:p>
          <a:p>
            <a:r>
              <a:rPr lang="en-US"/>
              <a:t>So the two slides reinforce each other without being duplicates.</a:t>
            </a:r>
          </a:p>
          <a:p>
            <a:r>
              <a:rPr lang="en-US"/>
              <a:t>Flow = participant view.</a:t>
            </a:r>
          </a:p>
          <a:p>
            <a:r>
              <a:rPr lang="en-US"/>
              <a:t>Agenda = presenter view.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Presenter Placeholders </a:t>
            </a:r>
          </a:p>
          <a:p>
            <a:r>
              <a:rPr lang="en-US"/>
              <a:t>1. Introduce Today’s Use Case</a:t>
            </a:r>
          </a:p>
          <a:p>
            <a:endParaRPr lang="en-US"/>
          </a:p>
          <a:p>
            <a:r>
              <a:rPr lang="en-US"/>
              <a:t>Insert the business challenge, context, and why it matters.</a:t>
            </a:r>
          </a:p>
          <a:p>
            <a:endParaRPr lang="en-US"/>
          </a:p>
          <a:p>
            <a:r>
              <a:rPr lang="en-US"/>
              <a:t>2. Define the Roles &amp; Early Reactions</a:t>
            </a:r>
          </a:p>
          <a:p>
            <a:endParaRPr lang="en-US"/>
          </a:p>
          <a:p>
            <a:r>
              <a:rPr lang="en-US"/>
              <a:t>Insert each role’s lens (Internal Client, AI Learning Guru, Real-World Skeptic) and what they’re looking for.</a:t>
            </a:r>
          </a:p>
          <a:p>
            <a:endParaRPr lang="en-US"/>
          </a:p>
          <a:p>
            <a:r>
              <a:rPr lang="en-US"/>
              <a:t>3. AI Workflow / Prompting Demo</a:t>
            </a:r>
          </a:p>
          <a:p>
            <a:endParaRPr lang="en-US"/>
          </a:p>
          <a:p>
            <a:r>
              <a:rPr lang="en-US"/>
              <a:t>Insert what you’ll build or test: prompts, workflow steps, prototype outputs.</a:t>
            </a:r>
          </a:p>
          <a:p>
            <a:endParaRPr lang="en-US"/>
          </a:p>
          <a:p>
            <a:r>
              <a:rPr lang="en-US"/>
              <a:t>4. Peer Insights &amp; Feasibility Discussion</a:t>
            </a:r>
          </a:p>
          <a:p>
            <a:endParaRPr lang="en-US"/>
          </a:p>
          <a:p>
            <a:r>
              <a:rPr lang="en-US"/>
              <a:t>Insert the questions, comparisons, or breakout prompts you’ll use for participant exchange.</a:t>
            </a:r>
          </a:p>
          <a:p>
            <a:endParaRPr lang="en-US"/>
          </a:p>
          <a:p>
            <a:r>
              <a:rPr lang="en-US"/>
              <a:t>5. Takeaways &amp; Immediate Next Steps</a:t>
            </a:r>
          </a:p>
          <a:p>
            <a:endParaRPr lang="en-US"/>
          </a:p>
          <a:p>
            <a:r>
              <a:rPr lang="en-US"/>
              <a:t>Insert the 2–3 practical actions or models participants will leave with.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Purpose of This Activity</a:t>
            </a:r>
          </a:p>
          <a:p>
            <a:endParaRPr lang="en-US"/>
          </a:p>
          <a:p>
            <a:r>
              <a:rPr lang="en-US"/>
              <a:t>Get everyone interacting and warm up their thinking.</a:t>
            </a:r>
          </a:p>
          <a:p>
            <a:endParaRPr lang="en-US"/>
          </a:p>
          <a:p>
            <a:r>
              <a:rPr lang="en-US"/>
              <a:t>Warm-Up Ideas</a:t>
            </a:r>
          </a:p>
          <a:p>
            <a:endParaRPr lang="en-US"/>
          </a:p>
          <a:p>
            <a:r>
              <a:rPr lang="en-US"/>
              <a:t>Simple chat question</a:t>
            </a:r>
          </a:p>
          <a:p>
            <a:endParaRPr lang="en-US"/>
          </a:p>
          <a:p>
            <a:r>
              <a:rPr lang="en-US"/>
              <a:t>Quick annotation on a maturity model</a:t>
            </a:r>
          </a:p>
          <a:p>
            <a:endParaRPr lang="en-US"/>
          </a:p>
          <a:p>
            <a:r>
              <a:rPr lang="en-US"/>
              <a:t>Mentimeter or poll check-in</a:t>
            </a:r>
          </a:p>
          <a:p>
            <a:endParaRPr lang="en-US"/>
          </a:p>
          <a:p>
            <a:r>
              <a:rPr lang="en-US"/>
              <a:t>“Show of hands” prompt</a:t>
            </a:r>
          </a:p>
          <a:p>
            <a:endParaRPr lang="en-US"/>
          </a:p>
          <a:p>
            <a:r>
              <a:rPr lang="en-US"/>
              <a:t>One-sentence reaction to the Use Case</a:t>
            </a:r>
          </a:p>
          <a:p>
            <a:endParaRPr lang="en-US"/>
          </a:p>
          <a:p>
            <a:r>
              <a:rPr lang="en-US"/>
              <a:t>Tips for Presenters</a:t>
            </a:r>
          </a:p>
          <a:p>
            <a:endParaRPr lang="en-US"/>
          </a:p>
          <a:p>
            <a:r>
              <a:rPr lang="en-US"/>
              <a:t>Use a question that is:</a:t>
            </a:r>
          </a:p>
          <a:p>
            <a:endParaRPr lang="en-US"/>
          </a:p>
          <a:p>
            <a:r>
              <a:rPr lang="en-US"/>
              <a:t>low risk</a:t>
            </a:r>
          </a:p>
          <a:p>
            <a:endParaRPr lang="en-US"/>
          </a:p>
          <a:p>
            <a:r>
              <a:rPr lang="en-US"/>
              <a:t>easy to answer fast</a:t>
            </a:r>
          </a:p>
          <a:p>
            <a:endParaRPr lang="en-US"/>
          </a:p>
          <a:p>
            <a:r>
              <a:rPr lang="en-US"/>
              <a:t>connected to the Use Case or roles</a:t>
            </a:r>
          </a:p>
          <a:p>
            <a:endParaRPr lang="en-US"/>
          </a:p>
          <a:p>
            <a:r>
              <a:rPr lang="en-US"/>
              <a:t>answerable in one sentence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Use these slides anytime you want instant reactions from the group—polls, ratings, word clouds, or quick temperature checks. Just replace the placeholder with your Mentimeter code.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ntimeter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jpeg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jpeg"/><Relationship Id="rId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sv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362075"/>
            <a:ext cx="7959712" cy="84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87"/>
              </a:lnSpc>
            </a:pPr>
            <a:r>
              <a:rPr lang="en-US" sz="7716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RUN OF SHOW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20863"/>
            <a:ext cx="12727263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should be a hidden not presented where presentar’s co-creating can use for getting ready for the run of the show.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731" y="2184119"/>
            <a:ext cx="15921309" cy="364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Outcomes: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Explore using AI to ...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Develop a playbook (frameworks, strategies, and tools) for how L&amp;D might best create ...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endParaRPr lang="en-US" sz="187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Agenda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0-5 mins: OPEN: Introduce roles and goals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5 - 10 min: ASK GROUP/DISCUSS: 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10 - 15 min: 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15 - 45 - THE LAB: 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50 - 55 min: Close - DIRK  what’s next</a:t>
            </a:r>
          </a:p>
          <a:p>
            <a:pPr algn="l">
              <a:lnSpc>
                <a:spcPts val="2078"/>
              </a:lnSpc>
              <a:spcBef>
                <a:spcPct val="0"/>
              </a:spcBef>
            </a:pPr>
            <a:endParaRPr lang="en-US" sz="187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078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</a:t>
            </a:r>
            <a:r>
              <a:rPr lang="en-US" sz="187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PTIONAL: Shared Google doc for people to copy/paste their work with AI into </a:t>
            </a:r>
          </a:p>
          <a:p>
            <a:pPr algn="ctr">
              <a:lnSpc>
                <a:spcPts val="2078"/>
              </a:lnSpc>
              <a:spcBef>
                <a:spcPct val="0"/>
              </a:spcBef>
            </a:pPr>
            <a:endParaRPr lang="en-US" sz="1872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2078"/>
              </a:lnSpc>
              <a:spcBef>
                <a:spcPct val="0"/>
              </a:spcBef>
            </a:pPr>
            <a:endParaRPr lang="en-US" sz="1872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F409B95-0288-C4D7-1A99-B67087DCD854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37032A9C-C2F4-5EE0-5B8E-33FF78D71EC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7" name="Freeform 27">
            <a:extLst>
              <a:ext uri="{FF2B5EF4-FFF2-40B4-BE49-F238E27FC236}">
                <a16:creationId xmlns:a16="http://schemas.microsoft.com/office/drawing/2014/main" id="{4D74DE44-71C5-AE2D-E375-F0EE1007FBD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B1B15BBC-6DA9-6B80-7095-38D33C80989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5499933"/>
            <a:ext cx="14607633" cy="307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 Role While Watching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Follow along and do the Lab, or simply observe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Notice the reasoning behind each prompt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Note ideas to test in your own Lab Work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Capture 1–2 takeaways to share afterward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6166" y="2471028"/>
            <a:ext cx="14607633" cy="246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the AI Learning Guru Will Do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Walk through the Lab workflow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Build prompts, workflows, or quick prototypes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Explore different solution paths in real 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8505" y="1209675"/>
            <a:ext cx="138878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en-US" sz="39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Screen Share Activity: Live Lab Walkthrough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F323ADC2-CB2D-A335-CEF6-CE38907F5F1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E84FC69-425E-8911-2863-08FC4714A10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DD809026-36B8-F864-145D-EF445151628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278E485B-4A3D-C5EC-885A-791062420E6F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66166" y="4862081"/>
            <a:ext cx="14607633" cy="307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 goals: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Explore the challenge through your chosen lens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Iterate with AI in short cycles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Produce a clear workflow, 3–6 step prototype, or usable prompt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Capture 1–2 insights to share with the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6166" y="2648024"/>
            <a:ext cx="14607633" cy="12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Choose a role (Internal Client, AI Learning Guru, or Real-World Skeptic) </a:t>
            </a:r>
          </a:p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use AI to build your best version of the solution.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8505" y="1209675"/>
            <a:ext cx="138878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en-US" sz="39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Start Your Lab Work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E42A122-00AF-E992-7FB1-6DAE796F27C2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DB05F6E4-E663-E27D-7AC0-DCC983AD4F5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29448F42-861F-1BA1-7C8F-BAD54117667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982101B6-0C49-240D-53F6-1374FF29F6CF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-6672"/>
            <a:ext cx="18288000" cy="4442656"/>
            <a:chOff x="0" y="0"/>
            <a:chExt cx="4816593" cy="11700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70082"/>
            </a:xfrm>
            <a:custGeom>
              <a:avLst/>
              <a:gdLst/>
              <a:ahLst/>
              <a:cxnLst/>
              <a:rect l="l" t="t" r="r" b="b"/>
              <a:pathLst>
                <a:path w="4816592" h="1170082">
                  <a:moveTo>
                    <a:pt x="0" y="0"/>
                  </a:moveTo>
                  <a:lnTo>
                    <a:pt x="4816592" y="0"/>
                  </a:lnTo>
                  <a:lnTo>
                    <a:pt x="4816592" y="1170082"/>
                  </a:lnTo>
                  <a:lnTo>
                    <a:pt x="0" y="1170082"/>
                  </a:lnTo>
                  <a:close/>
                </a:path>
              </a:pathLst>
            </a:custGeom>
            <a:solidFill>
              <a:srgbClr val="990000">
                <a:alpha val="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118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84523" y="1584003"/>
            <a:ext cx="12100927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Blank Page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4523" y="4745918"/>
            <a:ext cx="1446981" cy="60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262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Paragraph 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5D3A85D2-FFBD-26F9-7B16-F02AE30BFAAE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8B0A0A-78B3-74D9-7404-52D155228B07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5EE2EA4D-97F7-4E99-E036-B7C383C85092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4257AED9-F6B2-3824-B284-BF99E1682892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3214426"/>
            <a:ext cx="14607633" cy="551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Reflect on: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Your biggest insight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What you’d test or adapt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One next step in the next 5–7 days</a:t>
            </a:r>
          </a:p>
          <a:p>
            <a:pPr algn="l">
              <a:lnSpc>
                <a:spcPts val="4832"/>
              </a:lnSpc>
            </a:pPr>
            <a:endParaRPr lang="en-US" sz="3200">
              <a:solidFill>
                <a:srgbClr val="141414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32"/>
              </a:lnSpc>
            </a:pP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Share-out:</a:t>
            </a:r>
          </a:p>
          <a:p>
            <a:pPr algn="l"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 Invite a few quick highlights from the group.</a:t>
            </a:r>
          </a:p>
          <a:p>
            <a:pPr algn="l">
              <a:lnSpc>
                <a:spcPts val="4832"/>
              </a:lnSpc>
            </a:pPr>
            <a:endParaRPr lang="en-US" sz="3200">
              <a:solidFill>
                <a:srgbClr val="141414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832"/>
              </a:lnSpc>
            </a:pPr>
            <a:endParaRPr lang="en-US" sz="3200">
              <a:solidFill>
                <a:srgbClr val="141414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38505" y="1266825"/>
            <a:ext cx="13147737" cy="61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Reflection &amp; Practical Next Steps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8505" y="2134173"/>
            <a:ext cx="112513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99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Let’s capture what matters most.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E179D08-4A37-143E-918A-B1AB847322A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D19C3FCA-97A3-7ED6-12AA-DB3B5B68DDD4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0C6A93BD-2AFB-5378-3F94-1100F7D954D1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A8DA0AB7-56CB-982C-8D01-7879D8D2CB3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623899" y="6932541"/>
            <a:ext cx="15660249" cy="1308235"/>
            <a:chOff x="0" y="0"/>
            <a:chExt cx="20880332" cy="1744313"/>
          </a:xfrm>
        </p:grpSpPr>
        <p:sp>
          <p:nvSpPr>
            <p:cNvPr id="14" name="Freeform 14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31574" y="2007073"/>
            <a:ext cx="10111456" cy="82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key takeaways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23899" y="5373314"/>
            <a:ext cx="15660249" cy="1308235"/>
            <a:chOff x="0" y="0"/>
            <a:chExt cx="20880332" cy="1744313"/>
          </a:xfrm>
        </p:grpSpPr>
        <p:sp>
          <p:nvSpPr>
            <p:cNvPr id="19" name="TextBox 19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23899" y="3814087"/>
            <a:ext cx="15660249" cy="1308235"/>
            <a:chOff x="0" y="0"/>
            <a:chExt cx="20880332" cy="1744313"/>
          </a:xfrm>
        </p:grpSpPr>
        <p:sp>
          <p:nvSpPr>
            <p:cNvPr id="23" name="TextBox 23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31574" y="1245508"/>
            <a:ext cx="7853253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B0F0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Reflections</a:t>
            </a: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22A50D9A-9F03-9BA1-0C94-2795E76833E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2EE75AD2-03CD-A067-B1FB-54F6808F1046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2DB8E31B-0AEC-A806-84B6-1CCF836E5418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5CF0C4BB-3E11-A307-7E0D-4E4A5EC254E0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99051" y="4278608"/>
            <a:ext cx="16230600" cy="13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3"/>
              </a:lnSpc>
            </a:pPr>
            <a:r>
              <a:rPr lang="en-US" sz="4800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you try one thing next week…</a:t>
            </a:r>
          </a:p>
          <a:p>
            <a:pPr algn="l">
              <a:lnSpc>
                <a:spcPts val="5423"/>
              </a:lnSpc>
            </a:pPr>
            <a:r>
              <a:rPr lang="en-US" sz="4800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what would it be?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99051" y="1269556"/>
            <a:ext cx="10579037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B0F0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Application Back Home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E3EC1D4-8ED0-9907-55B1-E253E3B9F21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833FFA-66E1-861B-65C8-0194F6BB5C4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22FD54D5-9F8F-588D-8BB2-96629A6953A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213C374-C0ED-ECC2-D266-1EDF44874B4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49121" y="3547996"/>
            <a:ext cx="3987601" cy="2276890"/>
            <a:chOff x="0" y="0"/>
            <a:chExt cx="812800" cy="4641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61512" y="3543664"/>
            <a:ext cx="3987601" cy="2276890"/>
            <a:chOff x="0" y="0"/>
            <a:chExt cx="812800" cy="4641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51119" y="3543664"/>
            <a:ext cx="3987601" cy="2276890"/>
            <a:chOff x="0" y="0"/>
            <a:chExt cx="812800" cy="4641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93740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AI Practical Lab: Smarter Skill Pathways, Driven by the World's Largest Business Library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83506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2025 in Review, 2026 in Focus: Defining Talent Priorities for the AI Workforce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95897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2025 in Review, 2026 in Focus: Defining Talent Priorities for the AI Workforce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1213261"/>
            <a:ext cx="18288000" cy="9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continue this conversation: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BC2301DF-0256-A9AE-2FAE-9D7B3359C133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43005506-B5B5-FA2B-1B77-94672D59DDB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573D7036-75E8-3E60-9A56-B7017512250D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D5769449-9937-EA6A-A1FE-4F726B90E924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1213261"/>
            <a:ext cx="18288000" cy="9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continue this conversation:</a:t>
            </a:r>
          </a:p>
        </p:txBody>
      </p:sp>
      <p:sp>
        <p:nvSpPr>
          <p:cNvPr id="4" name="Freeform 4"/>
          <p:cNvSpPr/>
          <p:nvPr/>
        </p:nvSpPr>
        <p:spPr>
          <a:xfrm>
            <a:off x="683755" y="1840916"/>
            <a:ext cx="899025" cy="611082"/>
          </a:xfrm>
          <a:custGeom>
            <a:avLst/>
            <a:gdLst/>
            <a:ahLst/>
            <a:cxnLst/>
            <a:rect l="l" t="t" r="r" b="b"/>
            <a:pathLst>
              <a:path w="899025" h="611082">
                <a:moveTo>
                  <a:pt x="0" y="0"/>
                </a:moveTo>
                <a:lnTo>
                  <a:pt x="899025" y="0"/>
                </a:lnTo>
                <a:lnTo>
                  <a:pt x="899025" y="611082"/>
                </a:lnTo>
                <a:lnTo>
                  <a:pt x="0" y="61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0411" b="-149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81812" y="9057534"/>
            <a:ext cx="899025" cy="611082"/>
          </a:xfrm>
          <a:custGeom>
            <a:avLst/>
            <a:gdLst/>
            <a:ahLst/>
            <a:cxnLst/>
            <a:rect l="l" t="t" r="r" b="b"/>
            <a:pathLst>
              <a:path w="899025" h="611082">
                <a:moveTo>
                  <a:pt x="0" y="0"/>
                </a:moveTo>
                <a:lnTo>
                  <a:pt x="899026" y="0"/>
                </a:lnTo>
                <a:lnTo>
                  <a:pt x="899026" y="611082"/>
                </a:lnTo>
                <a:lnTo>
                  <a:pt x="0" y="61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0411" b="-149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34684" y="5707909"/>
            <a:ext cx="5320147" cy="2984089"/>
            <a:chOff x="0" y="0"/>
            <a:chExt cx="1948245" cy="10927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82011" y="5707909"/>
            <a:ext cx="5320147" cy="2984089"/>
            <a:chOff x="0" y="0"/>
            <a:chExt cx="1948245" cy="10927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7047" y="5391530"/>
            <a:ext cx="3015421" cy="632760"/>
            <a:chOff x="0" y="0"/>
            <a:chExt cx="1043427" cy="218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  <a:ln w="38100" cap="sq">
              <a:solidFill>
                <a:srgbClr val="9A473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36290" y="5391530"/>
            <a:ext cx="3015421" cy="632760"/>
            <a:chOff x="0" y="0"/>
            <a:chExt cx="1043427" cy="2189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233169" y="5707909"/>
            <a:ext cx="5320147" cy="2984089"/>
            <a:chOff x="0" y="0"/>
            <a:chExt cx="1948245" cy="10927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383308" y="5391530"/>
            <a:ext cx="3015421" cy="632760"/>
            <a:chOff x="0" y="0"/>
            <a:chExt cx="1043427" cy="21895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34684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6452384"/>
            <a:ext cx="4754889" cy="146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2793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Recordings, slides, and group chat  are posted and archived on INSIGHTS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10301" y="6224282"/>
            <a:ext cx="488432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Area where participating members can share experiences, post a resource, and ask or  respond to questions.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58581" y="5475571"/>
            <a:ext cx="2072352" cy="4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2491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INSIGHTS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35545" y="5471421"/>
            <a:ext cx="2413079" cy="36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IDEA EXCHANGE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59383" y="6428117"/>
            <a:ext cx="492787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Liked a presenter? Check out their ELE profile and hit the Clike button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54842" y="5471421"/>
            <a:ext cx="2072352" cy="4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2491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LIKE</a:t>
            </a:r>
          </a:p>
        </p:txBody>
      </p:sp>
      <p:sp>
        <p:nvSpPr>
          <p:cNvPr id="31" name="Freeform 31"/>
          <p:cNvSpPr/>
          <p:nvPr/>
        </p:nvSpPr>
        <p:spPr>
          <a:xfrm>
            <a:off x="6482011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" r="-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234614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" r="-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C48FC5E4-B459-6CF7-36C4-5FF791E6645D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79E891E4-07C7-6E85-AA6A-59BB28284115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C415743D-B382-E549-F09A-39896827FD05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14173EA9-58B4-AC4A-BBEB-E87CE0BB9B3A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0566" y="3030101"/>
            <a:ext cx="15371338" cy="47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8"/>
              </a:lnSpc>
              <a:spcBef>
                <a:spcPct val="0"/>
              </a:spcBef>
            </a:pPr>
            <a:r>
              <a:rPr lang="en-US" sz="29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these optional templates to bring your key points to life with clarity and impact.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Optional Slide Formats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endParaRPr lang="en-US" sz="566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202305"/>
            <a:ext cx="15622729" cy="384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slides are designed for annotation activities and interactive engagement.</a:t>
            </a: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ELE’s Mentimeter login info:</a:t>
            </a:r>
          </a:p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✳ Mentimeter: events@learningexecutive.com PW: 2021-WISE | </a:t>
            </a:r>
            <a:r>
              <a:rPr lang="en-US" sz="3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ww.mentimeter.com"/>
              </a:rPr>
              <a:t>www.mentimeter.com/</a:t>
            </a:r>
          </a:p>
          <a:p>
            <a:pPr algn="l">
              <a:lnSpc>
                <a:spcPts val="3330"/>
              </a:lnSpc>
              <a:spcBef>
                <a:spcPct val="0"/>
              </a:spcBef>
            </a:pPr>
            <a:endParaRPr lang="en-US" sz="30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4" tooltip="https://www.mentimeter.co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741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Activity Engagement Slides: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Annotations &amp; Mentimeter Polls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4000"/>
          </a:blip>
          <a:srcRect t="21428" b="28571"/>
          <a:stretch>
            <a:fillRect/>
          </a:stretch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0983" y="4472240"/>
            <a:ext cx="6877420" cy="3886683"/>
            <a:chOff x="-35799180" y="366573"/>
            <a:chExt cx="24359907" cy="13766679"/>
          </a:xfrm>
        </p:grpSpPr>
        <p:sp>
          <p:nvSpPr>
            <p:cNvPr id="5" name="Freeform 5"/>
            <p:cNvSpPr/>
            <p:nvPr/>
          </p:nvSpPr>
          <p:spPr>
            <a:xfrm>
              <a:off x="-35755971" y="429252"/>
              <a:ext cx="24316698" cy="13704000"/>
            </a:xfrm>
            <a:custGeom>
              <a:avLst/>
              <a:gdLst/>
              <a:ahLst/>
              <a:cxnLst/>
              <a:rect l="l" t="t" r="r" b="b"/>
              <a:pathLst>
                <a:path w="24316696" h="13704000">
                  <a:moveTo>
                    <a:pt x="23682965" y="2695875"/>
                  </a:moveTo>
                  <a:lnTo>
                    <a:pt x="23685504" y="3992545"/>
                  </a:lnTo>
                  <a:lnTo>
                    <a:pt x="24310345" y="5023785"/>
                  </a:lnTo>
                  <a:lnTo>
                    <a:pt x="24314154" y="12346604"/>
                  </a:lnTo>
                  <a:cubicBezTo>
                    <a:pt x="23832826" y="12827935"/>
                    <a:pt x="23428965" y="13230524"/>
                    <a:pt x="22961604" y="13697885"/>
                  </a:cubicBezTo>
                  <a:cubicBezTo>
                    <a:pt x="22757135" y="13653435"/>
                    <a:pt x="981716" y="13741065"/>
                    <a:pt x="327666" y="13683915"/>
                  </a:cubicBezTo>
                  <a:cubicBezTo>
                    <a:pt x="180346" y="13671215"/>
                    <a:pt x="116846" y="13556915"/>
                    <a:pt x="66046" y="13470554"/>
                  </a:cubicBezTo>
                  <a:cubicBezTo>
                    <a:pt x="15246" y="13384195"/>
                    <a:pt x="6" y="13301645"/>
                    <a:pt x="6" y="13263545"/>
                  </a:cubicBezTo>
                  <a:lnTo>
                    <a:pt x="6" y="501315"/>
                  </a:lnTo>
                  <a:cubicBezTo>
                    <a:pt x="-1265" y="230805"/>
                    <a:pt x="200665" y="14905"/>
                    <a:pt x="471175" y="14905"/>
                  </a:cubicBezTo>
                  <a:cubicBezTo>
                    <a:pt x="640085" y="44115"/>
                    <a:pt x="23745195" y="-42245"/>
                    <a:pt x="23967445" y="28875"/>
                  </a:cubicBezTo>
                  <a:cubicBezTo>
                    <a:pt x="24189695" y="99995"/>
                    <a:pt x="24314154" y="286685"/>
                    <a:pt x="24314154" y="491155"/>
                  </a:cubicBezTo>
                  <a:cubicBezTo>
                    <a:pt x="24314154" y="491155"/>
                    <a:pt x="24316695" y="1744645"/>
                    <a:pt x="24316695" y="1744645"/>
                  </a:cubicBezTo>
                  <a:lnTo>
                    <a:pt x="23682965" y="2695875"/>
                  </a:lnTo>
                  <a:close/>
                </a:path>
              </a:pathLst>
            </a:custGeom>
            <a:blipFill>
              <a:blip r:embed="rId3"/>
              <a:stretch>
                <a:fillRect l="-67" r="-6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-35799180" y="366573"/>
              <a:ext cx="24353521" cy="13713467"/>
            </a:xfrm>
            <a:custGeom>
              <a:avLst/>
              <a:gdLst/>
              <a:ahLst/>
              <a:cxnLst/>
              <a:rect l="l" t="t" r="r" b="b"/>
              <a:pathLst>
                <a:path w="24353521" h="13713466">
                  <a:moveTo>
                    <a:pt x="24061420" y="833126"/>
                  </a:moveTo>
                  <a:lnTo>
                    <a:pt x="16941800" y="833126"/>
                  </a:lnTo>
                  <a:lnTo>
                    <a:pt x="15369539" y="292106"/>
                  </a:lnTo>
                  <a:lnTo>
                    <a:pt x="15367000" y="292106"/>
                  </a:lnTo>
                  <a:cubicBezTo>
                    <a:pt x="15367000" y="292106"/>
                    <a:pt x="8989060" y="292106"/>
                    <a:pt x="8989060" y="292106"/>
                  </a:cubicBezTo>
                  <a:lnTo>
                    <a:pt x="7414260" y="834396"/>
                  </a:lnTo>
                  <a:lnTo>
                    <a:pt x="293370" y="834396"/>
                  </a:lnTo>
                  <a:lnTo>
                    <a:pt x="293370" y="1891036"/>
                  </a:lnTo>
                  <a:lnTo>
                    <a:pt x="835660" y="2269496"/>
                  </a:lnTo>
                  <a:lnTo>
                    <a:pt x="835660" y="12881616"/>
                  </a:lnTo>
                  <a:lnTo>
                    <a:pt x="5826760" y="12881616"/>
                  </a:lnTo>
                  <a:lnTo>
                    <a:pt x="7399020" y="13422636"/>
                  </a:lnTo>
                  <a:lnTo>
                    <a:pt x="7401560" y="13422636"/>
                  </a:lnTo>
                  <a:cubicBezTo>
                    <a:pt x="7401560" y="13422636"/>
                    <a:pt x="22871430" y="13422636"/>
                    <a:pt x="22871430" y="13422636"/>
                  </a:cubicBezTo>
                  <a:lnTo>
                    <a:pt x="22999700" y="13294366"/>
                  </a:lnTo>
                  <a:cubicBezTo>
                    <a:pt x="23110189" y="13183875"/>
                    <a:pt x="23210520" y="13083545"/>
                    <a:pt x="23308309" y="12985756"/>
                  </a:cubicBezTo>
                  <a:lnTo>
                    <a:pt x="23521670" y="12773666"/>
                  </a:lnTo>
                  <a:lnTo>
                    <a:pt x="23521670" y="4206246"/>
                  </a:lnTo>
                  <a:lnTo>
                    <a:pt x="23436580" y="4065276"/>
                  </a:lnTo>
                  <a:lnTo>
                    <a:pt x="23436580" y="2613666"/>
                  </a:lnTo>
                  <a:lnTo>
                    <a:pt x="24063961" y="1677676"/>
                  </a:lnTo>
                  <a:lnTo>
                    <a:pt x="24063961" y="834396"/>
                  </a:lnTo>
                  <a:close/>
                  <a:moveTo>
                    <a:pt x="24023320" y="1664976"/>
                  </a:moveTo>
                  <a:lnTo>
                    <a:pt x="23395939" y="2600966"/>
                  </a:lnTo>
                  <a:lnTo>
                    <a:pt x="23395939" y="4075436"/>
                  </a:lnTo>
                  <a:lnTo>
                    <a:pt x="23481030" y="4216406"/>
                  </a:lnTo>
                  <a:lnTo>
                    <a:pt x="23481030" y="12757156"/>
                  </a:lnTo>
                  <a:lnTo>
                    <a:pt x="23279100" y="12959086"/>
                  </a:lnTo>
                  <a:cubicBezTo>
                    <a:pt x="23181309" y="13056875"/>
                    <a:pt x="23080980" y="13157206"/>
                    <a:pt x="22970489" y="13267697"/>
                  </a:cubicBezTo>
                  <a:lnTo>
                    <a:pt x="22853650" y="13384536"/>
                  </a:lnTo>
                  <a:lnTo>
                    <a:pt x="7406640" y="13384536"/>
                  </a:lnTo>
                  <a:lnTo>
                    <a:pt x="5834380" y="12843516"/>
                  </a:lnTo>
                  <a:lnTo>
                    <a:pt x="5831840" y="12843516"/>
                  </a:lnTo>
                  <a:cubicBezTo>
                    <a:pt x="5831840" y="12843516"/>
                    <a:pt x="872490" y="12843516"/>
                    <a:pt x="872490" y="12843516"/>
                  </a:cubicBezTo>
                  <a:lnTo>
                    <a:pt x="872490" y="2247906"/>
                  </a:lnTo>
                  <a:lnTo>
                    <a:pt x="330200" y="1869446"/>
                  </a:lnTo>
                  <a:lnTo>
                    <a:pt x="330200" y="871226"/>
                  </a:lnTo>
                  <a:lnTo>
                    <a:pt x="7418070" y="871226"/>
                  </a:lnTo>
                  <a:lnTo>
                    <a:pt x="8992870" y="328936"/>
                  </a:lnTo>
                  <a:lnTo>
                    <a:pt x="15358111" y="328936"/>
                  </a:lnTo>
                  <a:lnTo>
                    <a:pt x="16930370" y="869956"/>
                  </a:lnTo>
                  <a:lnTo>
                    <a:pt x="16932911" y="869956"/>
                  </a:lnTo>
                  <a:cubicBezTo>
                    <a:pt x="16932911" y="869956"/>
                    <a:pt x="24022050" y="869956"/>
                    <a:pt x="24022050" y="869956"/>
                  </a:cubicBezTo>
                  <a:lnTo>
                    <a:pt x="24022050" y="1663706"/>
                  </a:lnTo>
                  <a:close/>
                  <a:moveTo>
                    <a:pt x="24353520" y="1765306"/>
                  </a:moveTo>
                  <a:lnTo>
                    <a:pt x="24353520" y="488956"/>
                  </a:lnTo>
                  <a:cubicBezTo>
                    <a:pt x="24353520" y="284486"/>
                    <a:pt x="24223980" y="99066"/>
                    <a:pt x="24032209" y="29216"/>
                  </a:cubicBezTo>
                  <a:cubicBezTo>
                    <a:pt x="23978870" y="8896"/>
                    <a:pt x="23921720" y="6"/>
                    <a:pt x="23863300" y="6"/>
                  </a:cubicBezTo>
                  <a:lnTo>
                    <a:pt x="9987280" y="6"/>
                  </a:lnTo>
                  <a:lnTo>
                    <a:pt x="490220" y="6"/>
                  </a:lnTo>
                  <a:cubicBezTo>
                    <a:pt x="219710" y="-1264"/>
                    <a:pt x="0" y="218446"/>
                    <a:pt x="0" y="488956"/>
                  </a:cubicBezTo>
                  <a:lnTo>
                    <a:pt x="0" y="1639576"/>
                  </a:lnTo>
                  <a:lnTo>
                    <a:pt x="0" y="13276586"/>
                  </a:lnTo>
                  <a:lnTo>
                    <a:pt x="2540" y="13276586"/>
                  </a:lnTo>
                  <a:cubicBezTo>
                    <a:pt x="17780" y="13420097"/>
                    <a:pt x="95250" y="13548366"/>
                    <a:pt x="215900" y="13630916"/>
                  </a:cubicBezTo>
                  <a:lnTo>
                    <a:pt x="219710" y="13633456"/>
                  </a:lnTo>
                  <a:cubicBezTo>
                    <a:pt x="240030" y="13647425"/>
                    <a:pt x="261620" y="13658856"/>
                    <a:pt x="284480" y="13669016"/>
                  </a:cubicBezTo>
                  <a:cubicBezTo>
                    <a:pt x="349250" y="13698225"/>
                    <a:pt x="417830" y="13713466"/>
                    <a:pt x="488950" y="13713466"/>
                  </a:cubicBezTo>
                  <a:lnTo>
                    <a:pt x="22990811" y="13713466"/>
                  </a:lnTo>
                  <a:lnTo>
                    <a:pt x="23190200" y="13514075"/>
                  </a:lnTo>
                  <a:cubicBezTo>
                    <a:pt x="23305771" y="13398506"/>
                    <a:pt x="23411180" y="13293097"/>
                    <a:pt x="23512780" y="13191497"/>
                  </a:cubicBezTo>
                  <a:lnTo>
                    <a:pt x="23610571" y="13093706"/>
                  </a:lnTo>
                  <a:cubicBezTo>
                    <a:pt x="23804880" y="12899396"/>
                    <a:pt x="23994111" y="12710166"/>
                    <a:pt x="24227791" y="12476486"/>
                  </a:cubicBezTo>
                  <a:lnTo>
                    <a:pt x="24353521" y="12350756"/>
                  </a:lnTo>
                  <a:lnTo>
                    <a:pt x="24353521" y="5020316"/>
                  </a:lnTo>
                  <a:lnTo>
                    <a:pt x="23726141" y="3982726"/>
                  </a:lnTo>
                  <a:lnTo>
                    <a:pt x="23726141" y="2701296"/>
                  </a:lnTo>
                  <a:lnTo>
                    <a:pt x="24353521" y="1765306"/>
                  </a:lnTo>
                  <a:close/>
                  <a:moveTo>
                    <a:pt x="24316689" y="5030476"/>
                  </a:moveTo>
                  <a:lnTo>
                    <a:pt x="24316689" y="12335516"/>
                  </a:lnTo>
                  <a:lnTo>
                    <a:pt x="24202389" y="12449816"/>
                  </a:lnTo>
                  <a:cubicBezTo>
                    <a:pt x="23969979" y="12682226"/>
                    <a:pt x="23780750" y="12872726"/>
                    <a:pt x="23585170" y="13067036"/>
                  </a:cubicBezTo>
                  <a:lnTo>
                    <a:pt x="23487379" y="13164827"/>
                  </a:lnTo>
                  <a:cubicBezTo>
                    <a:pt x="23385779" y="13266427"/>
                    <a:pt x="23280370" y="13371836"/>
                    <a:pt x="23164800" y="13487406"/>
                  </a:cubicBezTo>
                  <a:lnTo>
                    <a:pt x="22976839" y="13675366"/>
                  </a:lnTo>
                  <a:lnTo>
                    <a:pt x="490220" y="13675366"/>
                  </a:lnTo>
                  <a:cubicBezTo>
                    <a:pt x="424180" y="13675366"/>
                    <a:pt x="360680" y="13661397"/>
                    <a:pt x="300990" y="13633456"/>
                  </a:cubicBezTo>
                  <a:cubicBezTo>
                    <a:pt x="280670" y="13623297"/>
                    <a:pt x="260350" y="13613136"/>
                    <a:pt x="241300" y="13600436"/>
                  </a:cubicBezTo>
                  <a:lnTo>
                    <a:pt x="237490" y="13597897"/>
                  </a:lnTo>
                  <a:cubicBezTo>
                    <a:pt x="121920" y="13519156"/>
                    <a:pt x="49530" y="13394697"/>
                    <a:pt x="39370" y="13254997"/>
                  </a:cubicBezTo>
                  <a:lnTo>
                    <a:pt x="39370" y="13237216"/>
                  </a:lnTo>
                  <a:lnTo>
                    <a:pt x="38100" y="13237216"/>
                  </a:lnTo>
                  <a:lnTo>
                    <a:pt x="38100" y="1710696"/>
                  </a:lnTo>
                  <a:cubicBezTo>
                    <a:pt x="38100" y="1710696"/>
                    <a:pt x="38100" y="488956"/>
                    <a:pt x="38100" y="488956"/>
                  </a:cubicBezTo>
                  <a:cubicBezTo>
                    <a:pt x="38100" y="240036"/>
                    <a:pt x="241300" y="36836"/>
                    <a:pt x="490220" y="36836"/>
                  </a:cubicBezTo>
                  <a:lnTo>
                    <a:pt x="9697720" y="36836"/>
                  </a:lnTo>
                  <a:cubicBezTo>
                    <a:pt x="9697720" y="36836"/>
                    <a:pt x="23864570" y="36836"/>
                    <a:pt x="23864570" y="36836"/>
                  </a:cubicBezTo>
                  <a:cubicBezTo>
                    <a:pt x="23917911" y="36836"/>
                    <a:pt x="23969980" y="45726"/>
                    <a:pt x="24019511" y="64776"/>
                  </a:cubicBezTo>
                  <a:cubicBezTo>
                    <a:pt x="24197311" y="129546"/>
                    <a:pt x="24315420" y="299726"/>
                    <a:pt x="24315420" y="488956"/>
                  </a:cubicBezTo>
                  <a:lnTo>
                    <a:pt x="24315420" y="1753876"/>
                  </a:lnTo>
                  <a:lnTo>
                    <a:pt x="23688039" y="2689866"/>
                  </a:lnTo>
                  <a:lnTo>
                    <a:pt x="23688039" y="3994156"/>
                  </a:lnTo>
                  <a:lnTo>
                    <a:pt x="24315420" y="5031746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29123" y="5419322"/>
            <a:ext cx="875571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5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Session Title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6849" y="6628890"/>
            <a:ext cx="3806037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MONTH / DAY / YEAR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2EF58614-8EBE-E122-B26A-C9A70F86078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026E976-8B8B-C426-AA5E-0B827F0FCEE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D83C68F8-09CB-AFC9-BDD6-D42B2461448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DC1DBC4C-B897-82B6-34A9-2693AFC42CEA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29116" y="3383719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29116" y="4612370"/>
            <a:ext cx="7738637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Inse</a:t>
            </a:r>
            <a:r>
              <a:rPr lang="en-US" sz="6399" b="1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rt your short quote here.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9116" y="6981007"/>
            <a:ext cx="6973698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– Author 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54148" y="1266825"/>
            <a:ext cx="13248920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Inspirational Quote (Optional)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1580381-5C04-67A1-A175-30896EB14E6C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0F4CF40-BECF-7D2B-8B3D-D2972E68A41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2931E0EF-4ABA-E159-1C77-0673311B27B2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14E311F1-F09B-6F30-7A70-D0A1D0A137C8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3693508"/>
            <a:ext cx="8770218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Use chat, polls, or word clouds to quickly surface what stood out to you and the group.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505" y="5136096"/>
            <a:ext cx="14607633" cy="12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nsert your chat/poll question…</a:t>
            </a:r>
          </a:p>
          <a:p>
            <a:pPr algn="l">
              <a:lnSpc>
                <a:spcPts val="4832"/>
              </a:lnSpc>
            </a:pPr>
            <a:r>
              <a:rPr lang="en-US" sz="3200" i="1">
                <a:solidFill>
                  <a:srgbClr val="141414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Keep it simple — one clear question works best.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84493" y="6994377"/>
            <a:ext cx="5081212" cy="2263923"/>
            <a:chOff x="0" y="0"/>
            <a:chExt cx="6774949" cy="30185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4949" cy="3018564"/>
            </a:xfrm>
            <a:custGeom>
              <a:avLst/>
              <a:gdLst/>
              <a:ahLst/>
              <a:cxnLst/>
              <a:rect l="l" t="t" r="r" b="b"/>
              <a:pathLst>
                <a:path w="6774949" h="3018564">
                  <a:moveTo>
                    <a:pt x="0" y="0"/>
                  </a:moveTo>
                  <a:lnTo>
                    <a:pt x="6774949" y="0"/>
                  </a:lnTo>
                  <a:lnTo>
                    <a:pt x="6774949" y="3018564"/>
                  </a:lnTo>
                  <a:lnTo>
                    <a:pt x="0" y="301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47" r="-1647" b="-206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3543" y="831640"/>
              <a:ext cx="6005924" cy="1508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4"/>
                </a:lnSpc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Join at menti.com</a:t>
              </a:r>
            </a:p>
            <a:p>
              <a:pPr algn="l">
                <a:lnSpc>
                  <a:spcPts val="4424"/>
                </a:lnSpc>
                <a:spcBef>
                  <a:spcPct val="0"/>
                </a:spcBef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code: ????????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8505" y="1266825"/>
            <a:ext cx="1125135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Peer-Driven Insights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8505" y="2134173"/>
            <a:ext cx="112513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i="1">
                <a:solidFill>
                  <a:srgbClr val="99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Gather real-time reactions and patterns from participants.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F7EB024E-53C4-994E-B054-2B186BD1DA53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F5186D0-DFDF-D220-214E-7A772B3FFE1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6C758B1C-7567-FD1E-561A-9961074357EA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04F67582-7AB3-E22F-7503-28A99015132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89735" y="3251600"/>
            <a:ext cx="7075767" cy="3567203"/>
          </a:xfrm>
          <a:custGeom>
            <a:avLst/>
            <a:gdLst/>
            <a:ahLst/>
            <a:cxnLst/>
            <a:rect l="l" t="t" r="r" b="b"/>
            <a:pathLst>
              <a:path w="7075767" h="3567203">
                <a:moveTo>
                  <a:pt x="0" y="0"/>
                </a:moveTo>
                <a:lnTo>
                  <a:pt x="7075768" y="0"/>
                </a:lnTo>
                <a:lnTo>
                  <a:pt x="7075768" y="3567203"/>
                </a:lnTo>
                <a:lnTo>
                  <a:pt x="0" y="3567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7481040"/>
            <a:ext cx="11794335" cy="914061"/>
          </a:xfrm>
          <a:custGeom>
            <a:avLst/>
            <a:gdLst/>
            <a:ahLst/>
            <a:cxnLst/>
            <a:rect l="l" t="t" r="r" b="b"/>
            <a:pathLst>
              <a:path w="11794335" h="914061">
                <a:moveTo>
                  <a:pt x="0" y="0"/>
                </a:moveTo>
                <a:lnTo>
                  <a:pt x="11794335" y="0"/>
                </a:lnTo>
                <a:lnTo>
                  <a:pt x="11794335" y="914061"/>
                </a:lnTo>
                <a:lnTo>
                  <a:pt x="0" y="91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470081">
            <a:off x="12456225" y="5900280"/>
            <a:ext cx="2707117" cy="764760"/>
          </a:xfrm>
          <a:custGeom>
            <a:avLst/>
            <a:gdLst/>
            <a:ahLst/>
            <a:cxnLst/>
            <a:rect l="l" t="t" r="r" b="b"/>
            <a:pathLst>
              <a:path w="2707117" h="764760">
                <a:moveTo>
                  <a:pt x="0" y="0"/>
                </a:moveTo>
                <a:lnTo>
                  <a:pt x="2707117" y="0"/>
                </a:lnTo>
                <a:lnTo>
                  <a:pt x="2707117" y="764760"/>
                </a:lnTo>
                <a:lnTo>
                  <a:pt x="0" y="764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72979" y="2592412"/>
            <a:ext cx="659188" cy="659188"/>
          </a:xfrm>
          <a:custGeom>
            <a:avLst/>
            <a:gdLst/>
            <a:ahLst/>
            <a:cxnLst/>
            <a:rect l="l" t="t" r="r" b="b"/>
            <a:pathLst>
              <a:path w="659188" h="659188">
                <a:moveTo>
                  <a:pt x="0" y="0"/>
                </a:moveTo>
                <a:lnTo>
                  <a:pt x="659188" y="0"/>
                </a:lnTo>
                <a:lnTo>
                  <a:pt x="659188" y="659188"/>
                </a:lnTo>
                <a:lnTo>
                  <a:pt x="0" y="659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259300" y="5810674"/>
            <a:ext cx="611177" cy="611177"/>
          </a:xfrm>
          <a:custGeom>
            <a:avLst/>
            <a:gdLst/>
            <a:ahLst/>
            <a:cxnLst/>
            <a:rect l="l" t="t" r="r" b="b"/>
            <a:pathLst>
              <a:path w="611177" h="611177">
                <a:moveTo>
                  <a:pt x="0" y="0"/>
                </a:moveTo>
                <a:lnTo>
                  <a:pt x="611177" y="0"/>
                </a:lnTo>
                <a:lnTo>
                  <a:pt x="611177" y="611178"/>
                </a:lnTo>
                <a:lnTo>
                  <a:pt x="0" y="611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25715" y="6813866"/>
            <a:ext cx="667174" cy="667174"/>
          </a:xfrm>
          <a:custGeom>
            <a:avLst/>
            <a:gdLst/>
            <a:ahLst/>
            <a:cxnLst/>
            <a:rect l="l" t="t" r="r" b="b"/>
            <a:pathLst>
              <a:path w="667174" h="667174">
                <a:moveTo>
                  <a:pt x="0" y="0"/>
                </a:moveTo>
                <a:lnTo>
                  <a:pt x="667174" y="0"/>
                </a:lnTo>
                <a:lnTo>
                  <a:pt x="667174" y="667174"/>
                </a:lnTo>
                <a:lnTo>
                  <a:pt x="0" y="667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54255" y="3203975"/>
            <a:ext cx="9854829" cy="24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799">
                <a:solidFill>
                  <a:srgbClr val="990000"/>
                </a:solidFill>
                <a:latin typeface="Calibri (MS)"/>
                <a:ea typeface="Calibri (MS)"/>
                <a:cs typeface="Calibri (MS)"/>
                <a:sym typeface="Calibri (MS)"/>
              </a:rPr>
              <a:t>Select the “View Options” menu at the top of the screen and choose Annotate. </a:t>
            </a: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63"/>
              </a:lnSpc>
            </a:pPr>
            <a:r>
              <a:rPr lang="en-US" sz="2799">
                <a:solidFill>
                  <a:srgbClr val="990000"/>
                </a:solidFill>
                <a:latin typeface="Calibri (MS)"/>
                <a:ea typeface="Calibri (MS)"/>
                <a:cs typeface="Calibri (MS)"/>
                <a:sym typeface="Calibri (MS)"/>
              </a:rPr>
              <a:t>Annotate Tool Bar appears.</a:t>
            </a: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03762" y="1322469"/>
            <a:ext cx="11719273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Accessing Annotation Tools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CE716C0-1F88-390C-06C1-FC066F03A16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8BC3A681-FD52-C2C9-D8EF-1F1E06C6928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5CDEA5C4-DAB5-AC95-AA09-370C17001D5D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11522750-23C6-41EE-6D6C-C9F498DCD75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560072" y="824062"/>
            <a:ext cx="12053170" cy="8105650"/>
          </a:xfrm>
          <a:custGeom>
            <a:avLst/>
            <a:gdLst/>
            <a:ahLst/>
            <a:cxnLst/>
            <a:rect l="l" t="t" r="r" b="b"/>
            <a:pathLst>
              <a:path w="12053170" h="8105650">
                <a:moveTo>
                  <a:pt x="0" y="0"/>
                </a:moveTo>
                <a:lnTo>
                  <a:pt x="12053170" y="0"/>
                </a:lnTo>
                <a:lnTo>
                  <a:pt x="12053170" y="8105650"/>
                </a:lnTo>
                <a:lnTo>
                  <a:pt x="0" y="8105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51" t="-453" r="-5057" b="-5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053625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3658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88977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53321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53625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23142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301981"/>
            <a:ext cx="3654493" cy="127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8"/>
              </a:lnSpc>
            </a:pPr>
            <a:r>
              <a:rPr lang="en-US" sz="4384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Annotation</a:t>
            </a:r>
          </a:p>
          <a:p>
            <a:pPr algn="just">
              <a:lnSpc>
                <a:spcPts val="3288"/>
              </a:lnSpc>
            </a:pPr>
            <a:endParaRPr lang="en-US" sz="4384" b="1">
              <a:solidFill>
                <a:srgbClr val="99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88"/>
              </a:lnSpc>
            </a:pPr>
            <a:r>
              <a:rPr lang="en-US" sz="4384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Activity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37C291FE-8C37-6F4C-5CA7-064748AAD1A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30E4647C-147B-ACEB-19A1-43741586B703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5301A50F-FE87-7941-338B-A757EC25771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9CD0E30E-C9FF-9CCB-488F-B96E9F3FFF4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12097424" y="0"/>
            <a:ext cx="0" cy="967216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5983051" y="0"/>
            <a:ext cx="0" cy="967216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672169"/>
            <a:chOff x="0" y="0"/>
            <a:chExt cx="4274726" cy="22608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260820"/>
            </a:xfrm>
            <a:custGeom>
              <a:avLst/>
              <a:gdLst/>
              <a:ahLst/>
              <a:cxnLst/>
              <a:rect l="l" t="t" r="r" b="b"/>
              <a:pathLst>
                <a:path w="4274726" h="2260820">
                  <a:moveTo>
                    <a:pt x="0" y="0"/>
                  </a:moveTo>
                  <a:lnTo>
                    <a:pt x="4274726" y="0"/>
                  </a:lnTo>
                  <a:lnTo>
                    <a:pt x="4274726" y="2260820"/>
                  </a:lnTo>
                  <a:lnTo>
                    <a:pt x="0" y="2260820"/>
                  </a:lnTo>
                  <a:close/>
                </a:path>
              </a:pathLst>
            </a:custGeom>
            <a:solidFill>
              <a:srgbClr val="D9D9D9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74726" cy="2279870"/>
            </a:xfrm>
            <a:prstGeom prst="rect">
              <a:avLst/>
            </a:prstGeom>
          </p:spPr>
          <p:txBody>
            <a:bodyPr lIns="57239" tIns="57239" rIns="57239" bIns="57239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0"/>
            <a:ext cx="18288000" cy="1371600"/>
          </a:xfrm>
          <a:custGeom>
            <a:avLst/>
            <a:gdLst/>
            <a:ahLst/>
            <a:cxnLst/>
            <a:rect l="l" t="t" r="r" b="b"/>
            <a:pathLst>
              <a:path w="18288000" h="1371600">
                <a:moveTo>
                  <a:pt x="0" y="0"/>
                </a:moveTo>
                <a:lnTo>
                  <a:pt x="18288000" y="0"/>
                </a:lnTo>
                <a:lnTo>
                  <a:pt x="18288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1350135"/>
            <a:ext cx="182880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0136C144-AF1D-BFEB-35D2-E3DAE3766F9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28A7A4D-F1BD-2DE2-5AAD-832A6A60C678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F2CCA67F-6BDA-EF0E-21E2-DEF24F8B625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E132265-4EB4-A5EE-8D9B-8125D5B7781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0566" y="3030101"/>
            <a:ext cx="15371338" cy="47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8"/>
              </a:lnSpc>
              <a:spcBef>
                <a:spcPct val="0"/>
              </a:spcBef>
            </a:pPr>
            <a:r>
              <a:rPr lang="en-US" sz="29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these optional templates to bring your key points to life with clarity and impact.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More Slide Formats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endParaRPr lang="en-US" sz="566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1870270"/>
            <a:ext cx="7259166" cy="6546460"/>
            <a:chOff x="0" y="0"/>
            <a:chExt cx="9678889" cy="872861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28393" r="28393"/>
            <a:stretch>
              <a:fillRect/>
            </a:stretch>
          </p:blipFill>
          <p:spPr>
            <a:xfrm>
              <a:off x="0" y="0"/>
              <a:ext cx="9678889" cy="872861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884834" y="1870270"/>
            <a:ext cx="6386353" cy="6546460"/>
            <a:chOff x="0" y="0"/>
            <a:chExt cx="5907123" cy="6055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7123" cy="6055216"/>
            </a:xfrm>
            <a:custGeom>
              <a:avLst/>
              <a:gdLst/>
              <a:ahLst/>
              <a:cxnLst/>
              <a:rect l="l" t="t" r="r" b="b"/>
              <a:pathLst>
                <a:path w="5907123" h="6055216">
                  <a:moveTo>
                    <a:pt x="5782663" y="6055216"/>
                  </a:moveTo>
                  <a:lnTo>
                    <a:pt x="124460" y="6055216"/>
                  </a:lnTo>
                  <a:cubicBezTo>
                    <a:pt x="55880" y="6055216"/>
                    <a:pt x="0" y="5999336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663" y="0"/>
                  </a:lnTo>
                  <a:cubicBezTo>
                    <a:pt x="5851243" y="0"/>
                    <a:pt x="5907123" y="55880"/>
                    <a:pt x="5907123" y="124460"/>
                  </a:cubicBezTo>
                  <a:lnTo>
                    <a:pt x="5907123" y="5930756"/>
                  </a:lnTo>
                  <a:cubicBezTo>
                    <a:pt x="5907123" y="5999336"/>
                    <a:pt x="5851243" y="6055216"/>
                    <a:pt x="5782663" y="6055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98952" y="4224998"/>
            <a:ext cx="4558115" cy="171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2"/>
              </a:lnSpc>
              <a:spcBef>
                <a:spcPct val="0"/>
              </a:spcBef>
            </a:pPr>
            <a:r>
              <a:rPr lang="en-US" sz="4147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Write a quote or a motivational statement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8952" y="6489886"/>
            <a:ext cx="455811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the author, source, or your thoughts about the statement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98952" y="3018207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F6B8B980-8610-2832-1389-2A01A3AA539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7C3263CF-2955-97A7-4AA0-B9DDABAA8036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81B6679F-CC92-34A1-22EA-E7FAA432F861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1EBFA429-421C-D520-568E-24CAB9F51B29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7713258" cy="7574531"/>
            <a:chOff x="0" y="0"/>
            <a:chExt cx="10284344" cy="109728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31737" r="31737"/>
            <a:stretch>
              <a:fillRect/>
            </a:stretch>
          </p:blipFill>
          <p:spPr>
            <a:xfrm>
              <a:off x="0" y="0"/>
              <a:ext cx="10284344" cy="109728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9711018" y="4802336"/>
            <a:ext cx="7548282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Write a quote </a:t>
            </a:r>
          </a:p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 a motivational statement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1018" y="8214995"/>
            <a:ext cx="6973698" cy="104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the author, source,</a:t>
            </a: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your thoughts about the statement</a:t>
            </a:r>
          </a:p>
        </p:txBody>
      </p:sp>
      <p:sp>
        <p:nvSpPr>
          <p:cNvPr id="8" name="Freeform 8"/>
          <p:cNvSpPr/>
          <p:nvPr/>
        </p:nvSpPr>
        <p:spPr>
          <a:xfrm>
            <a:off x="9711018" y="3599794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0F854E5-5594-22D0-4D1A-EDF7465B7E5D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7F667E58-70BE-256D-A319-A0AB0DFF139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0FE5D7E3-12F0-59E9-C51D-7D4BA95AFF2E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576C6634-091E-7484-53F2-9012D36A48E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Typography-7"/>
          <p:cNvSpPr/>
          <p:nvPr/>
        </p:nvSpPr>
        <p:spPr>
          <a:xfrm>
            <a:off x="15855475" y="291245"/>
            <a:ext cx="1380458" cy="1380458"/>
          </a:xfrm>
          <a:custGeom>
            <a:avLst/>
            <a:gdLst/>
            <a:ahLst/>
            <a:cxnLst/>
            <a:rect l="l" t="t" r="r" b="b"/>
            <a:pathLst>
              <a:path w="1380458" h="1380458">
                <a:moveTo>
                  <a:pt x="0" y="0"/>
                </a:moveTo>
                <a:lnTo>
                  <a:pt x="1380458" y="0"/>
                </a:lnTo>
                <a:lnTo>
                  <a:pt x="1380458" y="1380458"/>
                </a:lnTo>
                <a:lnTo>
                  <a:pt x="0" y="138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93887" y="2166803"/>
            <a:ext cx="14500226" cy="5953393"/>
            <a:chOff x="0" y="0"/>
            <a:chExt cx="19333635" cy="7937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541" r="2541"/>
            <a:stretch>
              <a:fillRect/>
            </a:stretch>
          </p:blipFill>
          <p:spPr>
            <a:xfrm>
              <a:off x="0" y="0"/>
              <a:ext cx="19333635" cy="79378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17242" y="5143500"/>
            <a:ext cx="7615975" cy="3773987"/>
            <a:chOff x="0" y="0"/>
            <a:chExt cx="5896657" cy="292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96658" cy="2922004"/>
            </a:xfrm>
            <a:custGeom>
              <a:avLst/>
              <a:gdLst/>
              <a:ahLst/>
              <a:cxnLst/>
              <a:rect l="l" t="t" r="r" b="b"/>
              <a:pathLst>
                <a:path w="5896658" h="2922004">
                  <a:moveTo>
                    <a:pt x="5772197" y="2922004"/>
                  </a:moveTo>
                  <a:lnTo>
                    <a:pt x="124460" y="2922004"/>
                  </a:lnTo>
                  <a:cubicBezTo>
                    <a:pt x="55880" y="2922004"/>
                    <a:pt x="0" y="2866124"/>
                    <a:pt x="0" y="27975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72197" y="0"/>
                  </a:lnTo>
                  <a:cubicBezTo>
                    <a:pt x="5840777" y="0"/>
                    <a:pt x="5896658" y="55880"/>
                    <a:pt x="5896658" y="124460"/>
                  </a:cubicBezTo>
                  <a:lnTo>
                    <a:pt x="5896658" y="2797544"/>
                  </a:lnTo>
                  <a:cubicBezTo>
                    <a:pt x="5896658" y="2866124"/>
                    <a:pt x="5840777" y="2922004"/>
                    <a:pt x="5772197" y="292200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93887" y="7319990"/>
            <a:ext cx="653145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Slide Heading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357B93A0-F072-669F-3134-3AF34DB3505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FC6DFD-1921-BD42-3B5D-11174DDE545A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FDC8DCF4-4B72-87F9-4975-6668D0B8721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E648B67-6D18-EBDF-1563-720DB8CF670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51867" y="5985971"/>
            <a:ext cx="7518099" cy="202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1867" y="2271442"/>
            <a:ext cx="668718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Chart Page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815" y="1722552"/>
            <a:ext cx="7267049" cy="6721482"/>
          </a:xfrm>
          <a:prstGeom prst="rect">
            <a:avLst/>
          </a:prstGeom>
        </p:spPr>
      </p:pic>
      <p:sp>
        <p:nvSpPr>
          <p:cNvPr id="16" name="Freeform 10">
            <a:extLst>
              <a:ext uri="{FF2B5EF4-FFF2-40B4-BE49-F238E27FC236}">
                <a16:creationId xmlns:a16="http://schemas.microsoft.com/office/drawing/2014/main" id="{944704F9-AE0B-1276-3952-70EAE3708842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5FE1C-4E9C-80D1-086B-70C6EF09D87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4254C934-F111-B9F9-AD89-63B5BEAB22C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A73BF5AA-5A86-FC36-194F-4241895E4E3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14168" cy="10287000"/>
            <a:chOff x="0" y="0"/>
            <a:chExt cx="841889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836" r="11128"/>
            <a:stretch>
              <a:fillRect/>
            </a:stretch>
          </p:blipFill>
          <p:spPr>
            <a:xfrm>
              <a:off x="0" y="0"/>
              <a:ext cx="841889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314167" y="3009900"/>
            <a:ext cx="11973832" cy="3119787"/>
            <a:chOff x="0" y="0"/>
            <a:chExt cx="3436387" cy="1189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6386" cy="1189720"/>
            </a:xfrm>
            <a:custGeom>
              <a:avLst/>
              <a:gdLst/>
              <a:ahLst/>
              <a:cxnLst/>
              <a:rect l="l" t="t" r="r" b="b"/>
              <a:pathLst>
                <a:path w="3436386" h="1189720">
                  <a:moveTo>
                    <a:pt x="0" y="0"/>
                  </a:moveTo>
                  <a:lnTo>
                    <a:pt x="3436386" y="0"/>
                  </a:lnTo>
                  <a:lnTo>
                    <a:pt x="3436386" y="1189720"/>
                  </a:lnTo>
                  <a:lnTo>
                    <a:pt x="0" y="1189720"/>
                  </a:lnTo>
                  <a:close/>
                </a:path>
              </a:pathLst>
            </a:custGeom>
            <a:solidFill>
              <a:srgbClr val="333333">
                <a:alpha val="73725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436387" cy="123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81800" y="4705259"/>
            <a:ext cx="8762540" cy="77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7" b="0" i="0" u="none" strike="noStrike" kern="1200" cap="none" spc="-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Light"/>
                <a:ea typeface="Calibri (MS) Light"/>
                <a:cs typeface="Calibri (MS) Light"/>
                <a:sym typeface="Calibri (MS) Light"/>
              </a:rPr>
              <a:t>Connect with the brightest minds in Talent Leadership—spanning HR, business, and change leaders—to architect the workforce, the worker, and the work itself.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1800" y="3732460"/>
            <a:ext cx="10802559" cy="88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From Insight to Action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314167" y="6139148"/>
            <a:ext cx="11973833" cy="1478646"/>
            <a:chOff x="0" y="0"/>
            <a:chExt cx="12456025" cy="131114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73487" r="40" b="7640"/>
            <a:stretch>
              <a:fillRect/>
            </a:stretch>
          </p:blipFill>
          <p:spPr>
            <a:xfrm>
              <a:off x="0" y="0"/>
              <a:ext cx="12456025" cy="1311141"/>
            </a:xfrm>
            <a:prstGeom prst="rect">
              <a:avLst/>
            </a:prstGeom>
          </p:spPr>
        </p:pic>
      </p:grpSp>
      <p:sp>
        <p:nvSpPr>
          <p:cNvPr id="22" name="Freeform 10">
            <a:extLst>
              <a:ext uri="{FF2B5EF4-FFF2-40B4-BE49-F238E27FC236}">
                <a16:creationId xmlns:a16="http://schemas.microsoft.com/office/drawing/2014/main" id="{80FF7ABA-5750-BD16-8F25-6C345AC78093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F2C3F3E8-9AD0-5852-609A-591375E64628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71703CD-D77F-432C-25D6-EF1FEF462FD2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15755" y="1850145"/>
            <a:ext cx="695388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18359" y="1860511"/>
            <a:ext cx="695388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755" y="4733535"/>
            <a:ext cx="6953886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18359" y="4733535"/>
            <a:ext cx="6953886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E4533BA-2816-CA4A-B9E4-C56AEB0B153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DE8E1-9C05-2C92-A2AC-8CE7A956B35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579B181A-C539-7B7E-86EE-E55A9F121A5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A842CF63-6537-B7F7-BBCF-5C877941C15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22744" y="1746296"/>
            <a:ext cx="1444251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22744" y="4313509"/>
            <a:ext cx="6799160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799" u="none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66097" y="4313509"/>
            <a:ext cx="6799160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08E22847-C467-4B10-8B34-58616463247E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6F57-3702-DC6C-CD17-520FE1D07E43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857D90D9-5EFC-32CC-7E43-06F543156421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96753D4B-3C7D-5C7D-360F-4138DF37F09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245918" y="2303237"/>
            <a:ext cx="6931661" cy="579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Choose from over a thousand professionally-made templates to fit any objective or topic.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Make it your own by customizing it with text and photos.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Apply page animations and transitions to your Canva Presentation to emphasize ideas and make them even more memorable.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0421" y="2315527"/>
            <a:ext cx="5498182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2BC96FD-5A15-BB96-1F87-82072F466EE5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15403-F95E-9969-7662-122DD60F85C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7" name="Freeform 27">
            <a:extLst>
              <a:ext uri="{FF2B5EF4-FFF2-40B4-BE49-F238E27FC236}">
                <a16:creationId xmlns:a16="http://schemas.microsoft.com/office/drawing/2014/main" id="{DF9E0B47-8791-FB2C-0B9F-95EE139D752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69D2FDEE-B77D-A90A-CB3E-C157165360A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C026487-DC16-DAF7-C424-988AC74F141B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9987E-201A-A4FE-3AF9-F40E7141FC9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049C090A-CE80-2F9E-3066-11CE0E45437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E0512DE0-7699-E73D-2056-355DCFF976C2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171854" y="1950653"/>
            <a:ext cx="7906335" cy="4145466"/>
            <a:chOff x="0" y="0"/>
            <a:chExt cx="10541780" cy="55272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837" r="12837"/>
            <a:stretch>
              <a:fillRect/>
            </a:stretch>
          </p:blipFill>
          <p:spPr>
            <a:xfrm>
              <a:off x="0" y="0"/>
              <a:ext cx="10541780" cy="55272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031916" y="4282778"/>
            <a:ext cx="4935226" cy="4053568"/>
            <a:chOff x="0" y="0"/>
            <a:chExt cx="6580302" cy="540475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6276" r="26276"/>
            <a:stretch>
              <a:fillRect/>
            </a:stretch>
          </p:blipFill>
          <p:spPr>
            <a:xfrm>
              <a:off x="0" y="0"/>
              <a:ext cx="6580302" cy="540475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061224" y="1950653"/>
            <a:ext cx="2905919" cy="2072733"/>
            <a:chOff x="0" y="0"/>
            <a:chExt cx="3874559" cy="276364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2682" r="22682"/>
            <a:stretch>
              <a:fillRect/>
            </a:stretch>
          </p:blipFill>
          <p:spPr>
            <a:xfrm>
              <a:off x="0" y="0"/>
              <a:ext cx="3874559" cy="276364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031916" y="1950653"/>
            <a:ext cx="1239263" cy="12392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31916" y="1858640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7913" y="6470853"/>
            <a:ext cx="7030276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</a:t>
            </a:r>
          </a:p>
          <a:p>
            <a:pPr marL="0" lvl="0" indent="0" algn="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Section Title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496F4AC5-1D7E-C8EE-E642-2E0ECE254E74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7D0F15-09FF-3A58-CCB7-6D5018F6AFE4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D248D8C8-5FDE-D0D3-68B5-53BBA6A9E53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144BAC5D-F4A5-2F0D-A510-C0A28AD494F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19862" y="2050713"/>
            <a:ext cx="7000610" cy="2878999"/>
            <a:chOff x="0" y="0"/>
            <a:chExt cx="5420212" cy="2229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9862" y="5376338"/>
            <a:ext cx="7000610" cy="2859949"/>
            <a:chOff x="0" y="0"/>
            <a:chExt cx="5420212" cy="22143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67528" y="2050713"/>
            <a:ext cx="7000610" cy="2878999"/>
            <a:chOff x="0" y="0"/>
            <a:chExt cx="5420212" cy="22290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67528" y="5376338"/>
            <a:ext cx="7000610" cy="2859949"/>
            <a:chOff x="0" y="0"/>
            <a:chExt cx="5420212" cy="2214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62601" y="2920617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2601" y="6236718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10266" y="2920617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0266" y="6236718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C8265539-0934-75D2-E29B-01493811FA4C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1CA18E-3AE3-06A6-426B-8A95DA6D040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DAD8C3E-3631-B61C-FC4D-23A2199D332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F6E3AF92-E8BF-14DE-CEF2-5937A576BE2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conversation prompts make it easy to spark engagement and interaction.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Conversation Starter Slides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66825"/>
            <a:ext cx="13887807" cy="61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5657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Converstation starer activity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222637"/>
            <a:ext cx="16230600" cy="36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495" lvl="1" indent="-555748" algn="l">
              <a:lnSpc>
                <a:spcPts val="5817"/>
              </a:lnSpc>
              <a:buFont typeface="Arial"/>
              <a:buChar char="•"/>
            </a:pPr>
            <a:r>
              <a:rPr lang="en-US" sz="5148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[Add your question(s) for the discussion activity here]</a:t>
            </a:r>
          </a:p>
          <a:p>
            <a:pPr algn="l">
              <a:lnSpc>
                <a:spcPts val="5817"/>
              </a:lnSpc>
            </a:pPr>
            <a:endParaRPr lang="en-US" sz="5148" b="1">
              <a:solidFill>
                <a:srgbClr val="99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111495" lvl="1" indent="-555748" algn="l">
              <a:lnSpc>
                <a:spcPts val="5817"/>
              </a:lnSpc>
              <a:buFont typeface="Arial"/>
              <a:buChar char="•"/>
            </a:pPr>
            <a:r>
              <a:rPr lang="en-US" sz="5148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[Add your question(s) for the discussion activity here]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4EB5968E-9094-1B97-1172-04FC3C03585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E1515-D7A7-D2BA-58BA-7638AC62510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C6460BDA-F832-044D-7939-5CB3F6D82321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08F157B-DC45-FBC5-7178-6E14CDE9433E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3053366"/>
            <a:ext cx="16230600" cy="68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1"/>
              </a:lnSpc>
            </a:pPr>
            <a:r>
              <a:rPr lang="en-US" sz="4762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amet________________________?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266825"/>
            <a:ext cx="13887807" cy="61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5657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Complete the sentence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6CD3FFA-4496-BB0F-36DC-2010AE71F2B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0FCC2-F80C-A110-8562-259E5539654A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D38739D1-555D-0E7A-8874-C752CA5D3BA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B9AF6B3B-F17C-9507-836B-78B241E605C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layouts help you spotlight the moments, people, and stories that matter most.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741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Photo Mashups Slides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911341" y="320736"/>
            <a:ext cx="5376659" cy="5464969"/>
          </a:xfrm>
          <a:custGeom>
            <a:avLst/>
            <a:gdLst/>
            <a:ahLst/>
            <a:cxnLst/>
            <a:rect l="l" t="t" r="r" b="b"/>
            <a:pathLst>
              <a:path w="5376659" h="5464969">
                <a:moveTo>
                  <a:pt x="0" y="0"/>
                </a:moveTo>
                <a:lnTo>
                  <a:pt x="5376659" y="0"/>
                </a:lnTo>
                <a:lnTo>
                  <a:pt x="5376659" y="5464969"/>
                </a:lnTo>
                <a:lnTo>
                  <a:pt x="0" y="5464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r="-90619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65842" y="5333744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65842" y="5607655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05634" y="8267810"/>
            <a:ext cx="2370627" cy="28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3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Full 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05634" y="8525952"/>
            <a:ext cx="2370627" cy="2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44274" y="6653332"/>
            <a:ext cx="1070825" cy="15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>
                <a:ln>
                  <a:noFill/>
                </a:ln>
                <a:solidFill>
                  <a:srgbClr val="3E4E61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Producer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94459" y="8267810"/>
            <a:ext cx="2370627" cy="28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3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Full Name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94459" y="8525952"/>
            <a:ext cx="2370627" cy="2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68153" y="6653332"/>
            <a:ext cx="1007903" cy="1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>
                <a:ln>
                  <a:noFill/>
                </a:ln>
                <a:solidFill>
                  <a:srgbClr val="3E4E61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Producer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67604" y="5315203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667604" y="5589114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769366" y="5242076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769366" y="5515987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0" y="520070"/>
            <a:ext cx="18288000" cy="1978867"/>
            <a:chOff x="0" y="0"/>
            <a:chExt cx="4816593" cy="5211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816592" cy="521183"/>
            </a:xfrm>
            <a:custGeom>
              <a:avLst/>
              <a:gdLst/>
              <a:ahLst/>
              <a:cxnLst/>
              <a:rect l="l" t="t" r="r" b="b"/>
              <a:pathLst>
                <a:path w="4816592" h="521183">
                  <a:moveTo>
                    <a:pt x="0" y="0"/>
                  </a:moveTo>
                  <a:lnTo>
                    <a:pt x="4816592" y="0"/>
                  </a:lnTo>
                  <a:lnTo>
                    <a:pt x="4816592" y="521183"/>
                  </a:lnTo>
                  <a:lnTo>
                    <a:pt x="0" y="521183"/>
                  </a:lnTo>
                  <a:close/>
                </a:path>
              </a:pathLst>
            </a:custGeom>
            <a:solidFill>
              <a:srgbClr val="9B0F0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4816593" cy="540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778743" y="1250742"/>
            <a:ext cx="12730514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Meet Your Presenters</a:t>
            </a:r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CF32565E-F08B-136E-B02B-44A0F1C39577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4BB08A1B-296C-A253-099D-5606D53A3AC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2" name="Freeform 27">
            <a:extLst>
              <a:ext uri="{FF2B5EF4-FFF2-40B4-BE49-F238E27FC236}">
                <a16:creationId xmlns:a16="http://schemas.microsoft.com/office/drawing/2014/main" id="{E92112B4-ECE8-31DD-6EAD-7420F259BC3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7CA269CC-2065-CC42-3C53-EC7387E5BE9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070CDB26-3EB3-6480-788F-88311E728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53" y="3053220"/>
            <a:ext cx="2103163" cy="2103163"/>
          </a:xfrm>
          <a:prstGeom prst="ellipse">
            <a:avLst/>
          </a:prstGeom>
        </p:spPr>
      </p:pic>
      <p:pic>
        <p:nvPicPr>
          <p:cNvPr id="24" name="Picture 23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DB94625D-40C6-1C90-0C94-53FAA5F2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15" y="3047540"/>
            <a:ext cx="2103163" cy="2103163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8B980E-B88A-29A5-F006-C9A70D9DCB8D}"/>
              </a:ext>
            </a:extLst>
          </p:cNvPr>
          <p:cNvGrpSpPr/>
          <p:nvPr/>
        </p:nvGrpSpPr>
        <p:grpSpPr>
          <a:xfrm>
            <a:off x="14465524" y="3053220"/>
            <a:ext cx="2513269" cy="758177"/>
            <a:chOff x="0" y="0"/>
            <a:chExt cx="3351025" cy="101090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FF558A8-92AE-9E77-20BC-91A480DE557C}"/>
                </a:ext>
              </a:extLst>
            </p:cNvPr>
            <p:cNvSpPr/>
            <p:nvPr/>
          </p:nvSpPr>
          <p:spPr>
            <a:xfrm>
              <a:off x="474443" y="0"/>
              <a:ext cx="2449325" cy="1010903"/>
            </a:xfrm>
            <a:custGeom>
              <a:avLst/>
              <a:gdLst/>
              <a:ahLst/>
              <a:cxnLst/>
              <a:rect l="l" t="t" r="r" b="b"/>
              <a:pathLst>
                <a:path w="2449325" h="1010903">
                  <a:moveTo>
                    <a:pt x="0" y="0"/>
                  </a:moveTo>
                  <a:lnTo>
                    <a:pt x="2449325" y="0"/>
                  </a:lnTo>
                  <a:lnTo>
                    <a:pt x="2449325" y="1010903"/>
                  </a:lnTo>
                  <a:lnTo>
                    <a:pt x="0" y="101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9A695-51F8-A794-692C-16C964895D53}"/>
                </a:ext>
              </a:extLst>
            </p:cNvPr>
            <p:cNvSpPr txBox="1"/>
            <p:nvPr/>
          </p:nvSpPr>
          <p:spPr>
            <a:xfrm>
              <a:off x="0" y="89659"/>
              <a:ext cx="3351025" cy="812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3"/>
                </a:lnSpc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 Learning </a:t>
              </a:r>
            </a:p>
            <a:p>
              <a:pPr algn="ctr">
                <a:lnSpc>
                  <a:spcPts val="2293"/>
                </a:lnSpc>
                <a:spcBef>
                  <a:spcPct val="0"/>
                </a:spcBef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Guru</a:t>
              </a:r>
            </a:p>
          </p:txBody>
        </p:sp>
      </p:grpSp>
      <p:pic>
        <p:nvPicPr>
          <p:cNvPr id="25" name="Picture 24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17BD4EEF-9771-25B6-2413-75185E1E6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881" y="3040812"/>
            <a:ext cx="2103163" cy="2103163"/>
          </a:xfrm>
          <a:prstGeom prst="ellipse">
            <a:avLst/>
          </a:prstGeom>
        </p:spPr>
      </p:pic>
      <p:grpSp>
        <p:nvGrpSpPr>
          <p:cNvPr id="8" name="Group 18">
            <a:extLst>
              <a:ext uri="{FF2B5EF4-FFF2-40B4-BE49-F238E27FC236}">
                <a16:creationId xmlns:a16="http://schemas.microsoft.com/office/drawing/2014/main" id="{3E8AC380-BDF8-FA3F-B8C9-864C1417F973}"/>
              </a:ext>
            </a:extLst>
          </p:cNvPr>
          <p:cNvGrpSpPr/>
          <p:nvPr/>
        </p:nvGrpSpPr>
        <p:grpSpPr>
          <a:xfrm>
            <a:off x="11279773" y="6198043"/>
            <a:ext cx="2513269" cy="758177"/>
            <a:chOff x="0" y="0"/>
            <a:chExt cx="3351025" cy="1010903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EB2BBAB-382C-4377-0512-4631C3D7B743}"/>
                </a:ext>
              </a:extLst>
            </p:cNvPr>
            <p:cNvSpPr/>
            <p:nvPr/>
          </p:nvSpPr>
          <p:spPr>
            <a:xfrm>
              <a:off x="474443" y="0"/>
              <a:ext cx="2449325" cy="1010903"/>
            </a:xfrm>
            <a:custGeom>
              <a:avLst/>
              <a:gdLst/>
              <a:ahLst/>
              <a:cxnLst/>
              <a:rect l="l" t="t" r="r" b="b"/>
              <a:pathLst>
                <a:path w="2449325" h="1010903">
                  <a:moveTo>
                    <a:pt x="0" y="0"/>
                  </a:moveTo>
                  <a:lnTo>
                    <a:pt x="2449325" y="0"/>
                  </a:lnTo>
                  <a:lnTo>
                    <a:pt x="2449325" y="1010903"/>
                  </a:lnTo>
                  <a:lnTo>
                    <a:pt x="0" y="101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A90D1828-64A5-E0ED-16CC-6C08098C6CE2}"/>
                </a:ext>
              </a:extLst>
            </p:cNvPr>
            <p:cNvSpPr txBox="1"/>
            <p:nvPr/>
          </p:nvSpPr>
          <p:spPr>
            <a:xfrm>
              <a:off x="0" y="89659"/>
              <a:ext cx="3351025" cy="812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3"/>
                </a:lnSpc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Real-World </a:t>
              </a:r>
            </a:p>
            <a:p>
              <a:pPr algn="ctr">
                <a:lnSpc>
                  <a:spcPts val="2293"/>
                </a:lnSpc>
                <a:spcBef>
                  <a:spcPct val="0"/>
                </a:spcBef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Skeptic</a:t>
              </a:r>
            </a:p>
          </p:txBody>
        </p:sp>
      </p:grpSp>
      <p:pic>
        <p:nvPicPr>
          <p:cNvPr id="27" name="Picture 26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25C3306A-7A2E-3C1E-2984-04B97CD54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14" y="6512425"/>
            <a:ext cx="1688515" cy="1688515"/>
          </a:xfrm>
          <a:prstGeom prst="ellipse">
            <a:avLst/>
          </a:prstGeom>
        </p:spPr>
      </p:pic>
      <p:grpSp>
        <p:nvGrpSpPr>
          <p:cNvPr id="17" name="Group 13">
            <a:extLst>
              <a:ext uri="{FF2B5EF4-FFF2-40B4-BE49-F238E27FC236}">
                <a16:creationId xmlns:a16="http://schemas.microsoft.com/office/drawing/2014/main" id="{E11104FD-E6A5-2D63-5766-CB3B50AB1392}"/>
              </a:ext>
            </a:extLst>
          </p:cNvPr>
          <p:cNvGrpSpPr/>
          <p:nvPr/>
        </p:nvGrpSpPr>
        <p:grpSpPr>
          <a:xfrm>
            <a:off x="6419627" y="6198043"/>
            <a:ext cx="2513269" cy="758177"/>
            <a:chOff x="0" y="0"/>
            <a:chExt cx="3351025" cy="1010903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A97860A4-3FE6-2550-8474-835B88A985B5}"/>
                </a:ext>
              </a:extLst>
            </p:cNvPr>
            <p:cNvSpPr/>
            <p:nvPr/>
          </p:nvSpPr>
          <p:spPr>
            <a:xfrm>
              <a:off x="474443" y="0"/>
              <a:ext cx="2449325" cy="1010903"/>
            </a:xfrm>
            <a:custGeom>
              <a:avLst/>
              <a:gdLst/>
              <a:ahLst/>
              <a:cxnLst/>
              <a:rect l="l" t="t" r="r" b="b"/>
              <a:pathLst>
                <a:path w="2449325" h="1010903">
                  <a:moveTo>
                    <a:pt x="0" y="0"/>
                  </a:moveTo>
                  <a:lnTo>
                    <a:pt x="2449325" y="0"/>
                  </a:lnTo>
                  <a:lnTo>
                    <a:pt x="2449325" y="1010903"/>
                  </a:lnTo>
                  <a:lnTo>
                    <a:pt x="0" y="101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0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0643E43F-74DD-B482-B59D-E67D3ADB4C48}"/>
                </a:ext>
              </a:extLst>
            </p:cNvPr>
            <p:cNvSpPr txBox="1"/>
            <p:nvPr/>
          </p:nvSpPr>
          <p:spPr>
            <a:xfrm>
              <a:off x="0" y="89659"/>
              <a:ext cx="3351025" cy="812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3"/>
                </a:lnSpc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Internal</a:t>
              </a:r>
            </a:p>
            <a:p>
              <a:pPr algn="ctr">
                <a:lnSpc>
                  <a:spcPts val="2293"/>
                </a:lnSpc>
                <a:spcBef>
                  <a:spcPct val="0"/>
                </a:spcBef>
              </a:pPr>
              <a:r>
                <a:rPr lang="en-US" sz="2065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Client</a:t>
              </a:r>
            </a:p>
          </p:txBody>
        </p:sp>
      </p:grpSp>
      <p:pic>
        <p:nvPicPr>
          <p:cNvPr id="26" name="Picture 25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AD4D363E-4877-4B11-3A00-356FE14B6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35" y="6501263"/>
            <a:ext cx="1688515" cy="1688515"/>
          </a:xfrm>
          <a:prstGeom prst="ellipse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8850">
            <a:off x="-484847" y="4445555"/>
            <a:ext cx="7303286" cy="6271614"/>
            <a:chOff x="0" y="0"/>
            <a:chExt cx="848603" cy="728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8603" cy="728728"/>
            </a:xfrm>
            <a:custGeom>
              <a:avLst/>
              <a:gdLst/>
              <a:ahLst/>
              <a:cxnLst/>
              <a:rect l="l" t="t" r="r" b="b"/>
              <a:pathLst>
                <a:path w="848603" h="728728">
                  <a:moveTo>
                    <a:pt x="203200" y="0"/>
                  </a:moveTo>
                  <a:lnTo>
                    <a:pt x="848603" y="0"/>
                  </a:lnTo>
                  <a:lnTo>
                    <a:pt x="645403" y="728728"/>
                  </a:lnTo>
                  <a:lnTo>
                    <a:pt x="0" y="72872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14445" r="-144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978145"/>
            <a:ext cx="591123" cy="6308855"/>
            <a:chOff x="0" y="0"/>
            <a:chExt cx="155687" cy="16615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687" cy="1661591"/>
            </a:xfrm>
            <a:custGeom>
              <a:avLst/>
              <a:gdLst/>
              <a:ahLst/>
              <a:cxnLst/>
              <a:rect l="l" t="t" r="r" b="b"/>
              <a:pathLst>
                <a:path w="155687" h="1661591">
                  <a:moveTo>
                    <a:pt x="0" y="0"/>
                  </a:moveTo>
                  <a:lnTo>
                    <a:pt x="155687" y="0"/>
                  </a:lnTo>
                  <a:lnTo>
                    <a:pt x="155687" y="1661591"/>
                  </a:lnTo>
                  <a:lnTo>
                    <a:pt x="0" y="1661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55687" cy="1652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-646713"/>
            <a:ext cx="18288000" cy="7566660"/>
          </a:xfrm>
          <a:custGeom>
            <a:avLst/>
            <a:gdLst/>
            <a:ahLst/>
            <a:cxnLst/>
            <a:rect l="l" t="t" r="r" b="b"/>
            <a:pathLst>
              <a:path w="18288000" h="7566660">
                <a:moveTo>
                  <a:pt x="18288000" y="0"/>
                </a:moveTo>
                <a:lnTo>
                  <a:pt x="0" y="0"/>
                </a:lnTo>
                <a:lnTo>
                  <a:pt x="0" y="7566660"/>
                </a:lnTo>
                <a:lnTo>
                  <a:pt x="18288000" y="75666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1006693">
            <a:off x="5231976" y="4589403"/>
            <a:ext cx="7865104" cy="6487362"/>
            <a:chOff x="0" y="0"/>
            <a:chExt cx="913883" cy="7537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3883" cy="753797"/>
            </a:xfrm>
            <a:custGeom>
              <a:avLst/>
              <a:gdLst/>
              <a:ahLst/>
              <a:cxnLst/>
              <a:rect l="l" t="t" r="r" b="b"/>
              <a:pathLst>
                <a:path w="913883" h="753797">
                  <a:moveTo>
                    <a:pt x="710683" y="0"/>
                  </a:moveTo>
                  <a:lnTo>
                    <a:pt x="0" y="0"/>
                  </a:lnTo>
                  <a:lnTo>
                    <a:pt x="203200" y="753797"/>
                  </a:lnTo>
                  <a:lnTo>
                    <a:pt x="913883" y="753797"/>
                  </a:lnTo>
                  <a:lnTo>
                    <a:pt x="710683" y="0"/>
                  </a:lnTo>
                  <a:close/>
                </a:path>
              </a:pathLst>
            </a:custGeom>
            <a:blipFill>
              <a:blip r:embed="rId5"/>
              <a:stretch>
                <a:fillRect l="-7882" r="-78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992528">
            <a:off x="11582736" y="6405165"/>
            <a:ext cx="7169114" cy="5956836"/>
            <a:chOff x="0" y="0"/>
            <a:chExt cx="913883" cy="759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3883" cy="759348"/>
            </a:xfrm>
            <a:custGeom>
              <a:avLst/>
              <a:gdLst/>
              <a:ahLst/>
              <a:cxnLst/>
              <a:rect l="l" t="t" r="r" b="b"/>
              <a:pathLst>
                <a:path w="913883" h="759348">
                  <a:moveTo>
                    <a:pt x="710683" y="0"/>
                  </a:moveTo>
                  <a:lnTo>
                    <a:pt x="0" y="0"/>
                  </a:lnTo>
                  <a:lnTo>
                    <a:pt x="203200" y="759348"/>
                  </a:lnTo>
                  <a:lnTo>
                    <a:pt x="913883" y="759348"/>
                  </a:lnTo>
                  <a:lnTo>
                    <a:pt x="710683" y="0"/>
                  </a:lnTo>
                  <a:close/>
                </a:path>
              </a:pathLst>
            </a:custGeom>
            <a:blipFill>
              <a:blip r:embed="rId6"/>
              <a:stretch>
                <a:fillRect l="-12356" r="-123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456964" y="1113754"/>
            <a:ext cx="1054729" cy="1054729"/>
          </a:xfrm>
          <a:custGeom>
            <a:avLst/>
            <a:gdLst/>
            <a:ahLst/>
            <a:cxnLst/>
            <a:rect l="l" t="t" r="r" b="b"/>
            <a:pathLst>
              <a:path w="1054729" h="1054729">
                <a:moveTo>
                  <a:pt x="0" y="0"/>
                </a:moveTo>
                <a:lnTo>
                  <a:pt x="1054728" y="0"/>
                </a:lnTo>
                <a:lnTo>
                  <a:pt x="1054728" y="1054728"/>
                </a:lnTo>
                <a:lnTo>
                  <a:pt x="0" y="1054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98727" y="1364893"/>
            <a:ext cx="594165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4"/>
              </a:lnSpc>
            </a:pPr>
            <a:r>
              <a:rPr lang="en-US" sz="673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Lorem Ipsum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9197" y="2033362"/>
            <a:ext cx="7520077" cy="10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9197" y="1469668"/>
            <a:ext cx="75200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Latest Projects</a:t>
            </a: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6A5B4CF8-F145-EEA0-2272-7F3CC680B45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153D9-5C56-7544-E367-64D24666395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B6C9461-B8F0-1881-1590-C6E5B95946C5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3CE58F8D-8647-E113-E951-7BBD00D392C4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1617" y="1028700"/>
            <a:ext cx="3741465" cy="5612198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704" r="-627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404726" y="3646102"/>
            <a:ext cx="3741465" cy="5612198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85" t="-16184" r="-245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17835" y="1028700"/>
            <a:ext cx="3741465" cy="5612198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98695" r="-679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0"/>
            <a:ext cx="3594478" cy="1294239"/>
            <a:chOff x="0" y="0"/>
            <a:chExt cx="946694" cy="3408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6694" cy="340870"/>
            </a:xfrm>
            <a:custGeom>
              <a:avLst/>
              <a:gdLst/>
              <a:ahLst/>
              <a:cxnLst/>
              <a:rect l="l" t="t" r="r" b="b"/>
              <a:pathLst>
                <a:path w="946694" h="340870">
                  <a:moveTo>
                    <a:pt x="0" y="0"/>
                  </a:moveTo>
                  <a:lnTo>
                    <a:pt x="946694" y="0"/>
                  </a:lnTo>
                  <a:lnTo>
                    <a:pt x="946694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46694" cy="359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941767"/>
            <a:ext cx="4205388" cy="387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Photo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Gallary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show-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008813"/>
            <a:ext cx="420538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BF040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91617" y="7167811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04726" y="1257300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17835" y="7167811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34314" y="7676388"/>
            <a:ext cx="2656071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75876" y="1765877"/>
            <a:ext cx="2799164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262" y="7676388"/>
            <a:ext cx="3152611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46C94938-BC0F-AB1B-BBF1-53AF44F29875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6E6944-0F8D-4E6E-DAFC-C1409CF791D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9444E398-3BE2-FA1B-2EE0-D9CA9683031E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2BC2CDB2-7015-A633-2227-CF264511784B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132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following slides contain information for presenters only and should not be part of your finished presentation.</a:t>
            </a:r>
          </a:p>
          <a:p>
            <a:pPr algn="l">
              <a:lnSpc>
                <a:spcPts val="333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Branding: Logos, Fonts and Colors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99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240351"/>
            <a:ext cx="4946683" cy="6567545"/>
            <a:chOff x="0" y="0"/>
            <a:chExt cx="6595577" cy="8756726"/>
          </a:xfrm>
        </p:grpSpPr>
        <p:sp>
          <p:nvSpPr>
            <p:cNvPr id="4" name="TextBox 4"/>
            <p:cNvSpPr txBox="1"/>
            <p:nvPr/>
          </p:nvSpPr>
          <p:spPr>
            <a:xfrm>
              <a:off x="2641880" y="-28575"/>
              <a:ext cx="3953696" cy="8753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7622 C</a:t>
              </a: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24, 100, 100, 25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153, 0, 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#990000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7546 C </a:t>
              </a: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79, 64, 44, 27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62, 78, 97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#3E4E61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646 C</a:t>
              </a: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55, 33, 4, 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119, 153, 200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#7799C8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426 C</a:t>
              </a: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0, 0, 0, 80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51, 51, 51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#333333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1896143" cy="1896143"/>
              <a:chOff x="0" y="0"/>
              <a:chExt cx="532020" cy="5320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99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4573722"/>
              <a:ext cx="1896143" cy="1896143"/>
              <a:chOff x="0" y="0"/>
              <a:chExt cx="532020" cy="5320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7799C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6860584"/>
              <a:ext cx="1896143" cy="1896143"/>
              <a:chOff x="0" y="0"/>
              <a:chExt cx="532020" cy="5320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33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286861"/>
              <a:ext cx="1896143" cy="1896143"/>
              <a:chOff x="0" y="0"/>
              <a:chExt cx="532020" cy="5320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3E4E6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9144000" y="2420224"/>
            <a:ext cx="1699364" cy="40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52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SECONDARY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144000" y="3240351"/>
            <a:ext cx="5259383" cy="5365035"/>
            <a:chOff x="0" y="0"/>
            <a:chExt cx="7012510" cy="7153380"/>
          </a:xfrm>
        </p:grpSpPr>
        <p:sp>
          <p:nvSpPr>
            <p:cNvPr id="19" name="TextBox 19"/>
            <p:cNvSpPr txBox="1"/>
            <p:nvPr/>
          </p:nvSpPr>
          <p:spPr>
            <a:xfrm>
              <a:off x="2628073" y="-38100"/>
              <a:ext cx="4384438" cy="7191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1225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0, 21, 70, 0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255, 204, 102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#FFCC66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endParaRPr lang="en-US" sz="27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663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8, 6, 6, 0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232, 232, 232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#E8E8E8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endParaRPr lang="en-US" sz="27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877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43, 35, 35, 1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153, 153, 153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#999999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0"/>
              <a:ext cx="1896143" cy="1896143"/>
              <a:chOff x="0" y="0"/>
              <a:chExt cx="532020" cy="53202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FFCC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5155717"/>
              <a:ext cx="1896143" cy="1896143"/>
              <a:chOff x="0" y="0"/>
              <a:chExt cx="532020" cy="5320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99999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2577858"/>
              <a:ext cx="1896143" cy="1896143"/>
              <a:chOff x="0" y="0"/>
              <a:chExt cx="532020" cy="53202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E8E8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1028700" y="2420224"/>
            <a:ext cx="1323393" cy="40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52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PRIMARY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933450"/>
            <a:ext cx="12245846" cy="106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APPROVED COLORS PALETTE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12245846" cy="92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547242"/>
            <a:ext cx="1778347" cy="50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304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Montserrat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36304"/>
            <a:ext cx="3920505" cy="60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Title / Subtitle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65186"/>
            <a:ext cx="1778347" cy="50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304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Montserrat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12300"/>
            <a:ext cx="6260009" cy="60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Heading / Subheading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61581" y="2550579"/>
            <a:ext cx="1124620" cy="686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Body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61581" y="3547242"/>
            <a:ext cx="1735559" cy="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Calibri(MS)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4143" y="4502775"/>
            <a:ext cx="1654373" cy="60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Quote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8535" y="6776278"/>
            <a:ext cx="5342704" cy="86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“I think we all change each other's paths. 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8535" y="5674731"/>
            <a:ext cx="1970782" cy="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Gerorgia Pro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37545" y="7425007"/>
            <a:ext cx="5041557" cy="1833293"/>
          </a:xfrm>
          <a:custGeom>
            <a:avLst/>
            <a:gdLst/>
            <a:ahLst/>
            <a:cxnLst/>
            <a:rect l="l" t="t" r="r" b="b"/>
            <a:pathLst>
              <a:path w="5041557" h="1833293">
                <a:moveTo>
                  <a:pt x="0" y="0"/>
                </a:moveTo>
                <a:lnTo>
                  <a:pt x="5041556" y="0"/>
                </a:lnTo>
                <a:lnTo>
                  <a:pt x="5041556" y="1833293"/>
                </a:lnTo>
                <a:lnTo>
                  <a:pt x="0" y="183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338731" y="4338907"/>
            <a:ext cx="19852601" cy="3086100"/>
            <a:chOff x="0" y="0"/>
            <a:chExt cx="522866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28668" cy="812800"/>
            </a:xfrm>
            <a:custGeom>
              <a:avLst/>
              <a:gdLst/>
              <a:ahLst/>
              <a:cxnLst/>
              <a:rect l="l" t="t" r="r" b="b"/>
              <a:pathLst>
                <a:path w="5228668" h="812800">
                  <a:moveTo>
                    <a:pt x="0" y="0"/>
                  </a:moveTo>
                  <a:lnTo>
                    <a:pt x="5228668" y="0"/>
                  </a:lnTo>
                  <a:lnTo>
                    <a:pt x="52286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22866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537545" y="2537748"/>
            <a:ext cx="5623970" cy="1687191"/>
          </a:xfrm>
          <a:custGeom>
            <a:avLst/>
            <a:gdLst/>
            <a:ahLst/>
            <a:cxnLst/>
            <a:rect l="l" t="t" r="r" b="b"/>
            <a:pathLst>
              <a:path w="5623970" h="1687191">
                <a:moveTo>
                  <a:pt x="0" y="0"/>
                </a:moveTo>
                <a:lnTo>
                  <a:pt x="5623970" y="0"/>
                </a:lnTo>
                <a:lnTo>
                  <a:pt x="5623970" y="1687191"/>
                </a:lnTo>
                <a:lnTo>
                  <a:pt x="0" y="1687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4902101"/>
            <a:ext cx="2335597" cy="1959712"/>
          </a:xfrm>
          <a:custGeom>
            <a:avLst/>
            <a:gdLst/>
            <a:ahLst/>
            <a:cxnLst/>
            <a:rect l="l" t="t" r="r" b="b"/>
            <a:pathLst>
              <a:path w="2335597" h="1959712">
                <a:moveTo>
                  <a:pt x="0" y="0"/>
                </a:moveTo>
                <a:lnTo>
                  <a:pt x="2335597" y="0"/>
                </a:lnTo>
                <a:lnTo>
                  <a:pt x="2335597" y="1959712"/>
                </a:lnTo>
                <a:lnTo>
                  <a:pt x="0" y="1959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537545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4" y="0"/>
                </a:lnTo>
                <a:lnTo>
                  <a:pt x="3054134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48483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5" y="0"/>
                </a:lnTo>
                <a:lnTo>
                  <a:pt x="3054135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559422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5" y="0"/>
                </a:lnTo>
                <a:lnTo>
                  <a:pt x="3054135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076325"/>
            <a:ext cx="12245846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446039" y="1796280"/>
            <a:ext cx="494686" cy="6694439"/>
            <a:chOff x="0" y="0"/>
            <a:chExt cx="130288" cy="1763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288" cy="1763145"/>
            </a:xfrm>
            <a:custGeom>
              <a:avLst/>
              <a:gdLst/>
              <a:ahLst/>
              <a:cxnLst/>
              <a:rect l="l" t="t" r="r" b="b"/>
              <a:pathLst>
                <a:path w="130288" h="1763145">
                  <a:moveTo>
                    <a:pt x="0" y="0"/>
                  </a:moveTo>
                  <a:lnTo>
                    <a:pt x="130288" y="0"/>
                  </a:lnTo>
                  <a:lnTo>
                    <a:pt x="130288" y="1763145"/>
                  </a:lnTo>
                  <a:lnTo>
                    <a:pt x="0" y="1763145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30288" cy="1839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00154" y="1662930"/>
            <a:ext cx="102553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Practical Lab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86522" y="3790450"/>
            <a:ext cx="14554798" cy="391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We’re tackling a real Talent Development challenge through three lenses: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404C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Internal Client</a:t>
            </a:r>
            <a:r>
              <a:rPr lang="en-US" sz="3200">
                <a:solidFill>
                  <a:srgbClr val="404C7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what the business wants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404C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Learning Guru </a:t>
            </a:r>
            <a:r>
              <a:rPr lang="en-US" sz="3200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what AI can enable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404C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Real-World Skeptic</a:t>
            </a:r>
            <a:r>
              <a:rPr lang="en-US" sz="3200">
                <a:solidFill>
                  <a:srgbClr val="404C7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what will actually work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404C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404C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Result: </a:t>
            </a:r>
            <a:r>
              <a:rPr lang="en-US" sz="3200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simple, repeatable model you can use tomorrow.</a:t>
            </a:r>
          </a:p>
        </p:txBody>
      </p:sp>
      <p:sp>
        <p:nvSpPr>
          <p:cNvPr id="18" name="Freeform 18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62732530-4FB3-C20D-51D2-9B9FD4D0354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9BB4D431-91F0-875B-0E19-937D4F3EA3C6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25B1D6C0-AF38-7898-BF40-9FCF74950ABD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133F7543-7A73-40BD-E92B-6C93F81DC2C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90625" y="5133975"/>
            <a:ext cx="16068675" cy="0"/>
          </a:xfrm>
          <a:prstGeom prst="line">
            <a:avLst/>
          </a:prstGeom>
          <a:ln w="19050" cap="rnd">
            <a:solidFill>
              <a:srgbClr val="99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4981575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17258" y="497205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5817" y="4972050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94375" y="4972050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28700"/>
            <a:ext cx="1623060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2"/>
              </a:lnSpc>
              <a:spcBef>
                <a:spcPct val="0"/>
              </a:spcBef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Today’s Flow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981700"/>
            <a:ext cx="3364925" cy="8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Framing the Challenge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145909"/>
            <a:ext cx="3364925" cy="77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</a:t>
            </a:r>
            <a:r>
              <a:rPr lang="en-US" sz="2100" b="1" u="none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ternal Client 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grounds us in the real business problem.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17258" y="5981700"/>
            <a:ext cx="3364925" cy="8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Live AI Experimentation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7258" y="7145909"/>
            <a:ext cx="3364925" cy="114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</a:t>
            </a:r>
            <a:r>
              <a:rPr lang="en-US" sz="2100" b="1" u="none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Learning Guru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 builds prompts, workflows, and quick prototypes.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06108" y="5981700"/>
            <a:ext cx="3364925" cy="8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Exchange &amp; Feasibility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05817" y="7145909"/>
            <a:ext cx="3364925" cy="114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Partici</a:t>
            </a:r>
            <a:r>
              <a:rPr lang="en-US" sz="2100" b="1" u="none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pants react;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100" b="1" u="none">
                <a:solidFill>
                  <a:srgbClr val="25343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Real-World Skeptic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 tests what will actually work.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94375" y="5981700"/>
            <a:ext cx="3642784" cy="8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Reflection &amp; Practical Next Steps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94375" y="7145909"/>
            <a:ext cx="3364925" cy="77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Captu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re key insights and the moves to take back.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6304D515-BF21-F81C-7558-22E52E4283C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9E2CC7F6-FCAF-496B-7F63-4D378C753AE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4B6A4977-6099-B664-87B0-48FFED888C77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C821C8FC-50C6-FCA3-5AF9-801E25D5C0EF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282319" y="1978931"/>
            <a:ext cx="7322748" cy="8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35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Introduce Today’s Use Case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88453" y="2191841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01847" y="2181410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04270" y="3291076"/>
            <a:ext cx="7917089" cy="8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35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Define the Roles &amp; Early Reactions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88453" y="3471682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01847" y="346125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82319" y="5909667"/>
            <a:ext cx="8509709" cy="8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35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Insights &amp; Feasibility Discussion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88453" y="6031363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901847" y="602093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82319" y="4573000"/>
            <a:ext cx="8232107" cy="8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35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 Workflow / Prompting Demo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88453" y="4751522"/>
            <a:ext cx="771999" cy="77199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901847" y="474109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82319" y="7044503"/>
            <a:ext cx="7322748" cy="8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35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Takeaways &amp; Next Steps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788453" y="7311203"/>
            <a:ext cx="771999" cy="77199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901847" y="730077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03753" y="2175753"/>
            <a:ext cx="425758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Agenda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28700" y="0"/>
            <a:ext cx="6385605" cy="1294239"/>
            <a:chOff x="0" y="0"/>
            <a:chExt cx="1681805" cy="3408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81805" cy="340870"/>
            </a:xfrm>
            <a:custGeom>
              <a:avLst/>
              <a:gdLst/>
              <a:ahLst/>
              <a:cxnLst/>
              <a:rect l="l" t="t" r="r" b="b"/>
              <a:pathLst>
                <a:path w="1681805" h="340870">
                  <a:moveTo>
                    <a:pt x="0" y="0"/>
                  </a:moveTo>
                  <a:lnTo>
                    <a:pt x="1681805" y="0"/>
                  </a:lnTo>
                  <a:lnTo>
                    <a:pt x="168180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1681805" cy="359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282319" y="2831396"/>
            <a:ext cx="4508004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short 1–2 line summary of the Use Case.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282319" y="4111237"/>
            <a:ext cx="7701100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1–2 lines describing each role’s focus or lens.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282319" y="5504471"/>
            <a:ext cx="6210327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you’ll demo in 1–2 lines (prompts, steps, prototype).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82319" y="6735140"/>
            <a:ext cx="7209026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key question(s) or activity for participant exchange.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82319" y="7909470"/>
            <a:ext cx="5770201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2–3 actions or models participants will leave with.</a:t>
            </a:r>
          </a:p>
        </p:txBody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256FBDFE-52EB-B07C-F151-D28574EF1C12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1A0E5951-7381-7385-EC8C-5559F49A0E1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3DB8CB77-2A51-28A8-5EEB-9F16EDB3C5A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D93AAA92-DEDD-F476-EDE0-9B8D22041EB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66825"/>
            <a:ext cx="1389733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Quick Group Activity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972967"/>
            <a:ext cx="14924284" cy="54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4"/>
              </a:lnSpc>
            </a:pPr>
            <a:r>
              <a:rPr lang="en-US" sz="3800" b="1">
                <a:solidFill>
                  <a:srgbClr val="3E4E6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Insert your warm-up question(s) here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940624"/>
            <a:ext cx="12145321" cy="62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💬 Drop your response in the chat — one sentence is perfect.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174021" y="7408246"/>
            <a:ext cx="5081212" cy="2263923"/>
            <a:chOff x="0" y="0"/>
            <a:chExt cx="6774949" cy="30185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774949" cy="3018564"/>
            </a:xfrm>
            <a:custGeom>
              <a:avLst/>
              <a:gdLst/>
              <a:ahLst/>
              <a:cxnLst/>
              <a:rect l="l" t="t" r="r" b="b"/>
              <a:pathLst>
                <a:path w="6774949" h="3018564">
                  <a:moveTo>
                    <a:pt x="0" y="0"/>
                  </a:moveTo>
                  <a:lnTo>
                    <a:pt x="6774949" y="0"/>
                  </a:lnTo>
                  <a:lnTo>
                    <a:pt x="6774949" y="3018564"/>
                  </a:lnTo>
                  <a:lnTo>
                    <a:pt x="0" y="301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647" r="-1647" b="-206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33543" y="831640"/>
              <a:ext cx="6005924" cy="1508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4"/>
                </a:lnSpc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Join at menti.com</a:t>
              </a:r>
            </a:p>
            <a:p>
              <a:pPr algn="l">
                <a:lnSpc>
                  <a:spcPts val="4424"/>
                </a:lnSpc>
                <a:spcBef>
                  <a:spcPct val="0"/>
                </a:spcBef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code: ????????</a:t>
              </a:r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FCF7737B-FDD0-87F2-60C1-2CCE30E381B4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CC8FD9D-7F53-7188-D1A5-0CE41B17FD0A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57493F4D-125E-1A98-19AD-DC03AFC8AB12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D6EA0065-CBF7-4F71-D8F3-4F213CC1805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031227"/>
            <a:ext cx="8896102" cy="691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Goal: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Co-create a practical, AI-enabled playbook (frameworks, workflows, strategies, and tools) that L&amp;D teams can use to solve a real Talent Development challenge.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 Work: 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Independently or in small groups, iterate with AI to explore how each role might approach the challenge: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Internal Client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→ business need, constraints, outcomes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Learning Guru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→ prompts, workflows, prototypes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Real-World Skeptic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→ risks, adoption, feasibility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Create your best version of the solution using AI.</a:t>
            </a:r>
          </a:p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3E4E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Aim for a clear workflow, a 3–6 step prototype, or a usable AI prompt.</a:t>
            </a:r>
          </a:p>
          <a:p>
            <a:pPr algn="l">
              <a:lnSpc>
                <a:spcPts val="1499"/>
              </a:lnSpc>
            </a:pPr>
            <a:endParaRPr lang="en-US" sz="2400" b="1">
              <a:solidFill>
                <a:srgbClr val="3E4E6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000"/>
              </a:lnSpc>
            </a:pPr>
            <a:r>
              <a:rPr lang="en-US" sz="2000" b="1">
                <a:solidFill>
                  <a:srgbClr val="7799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Share-Out Instructions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7799C8"/>
                </a:solidFill>
                <a:latin typeface="Calibri (MS)"/>
                <a:ea typeface="Calibri (MS)"/>
                <a:cs typeface="Calibri (MS)"/>
                <a:sym typeface="Calibri (MS)"/>
              </a:rPr>
              <a:t>Copy/paste your work product into the shared Google Doc  (see chat for link)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028700"/>
            <a:ext cx="6445733" cy="97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Lab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177654" y="2908635"/>
            <a:ext cx="7562517" cy="4662830"/>
            <a:chOff x="0" y="0"/>
            <a:chExt cx="10083356" cy="621710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4440" r="4440"/>
            <a:stretch>
              <a:fillRect/>
            </a:stretch>
          </p:blipFill>
          <p:spPr>
            <a:xfrm>
              <a:off x="0" y="0"/>
              <a:ext cx="10083356" cy="6217107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1413072" y="7857215"/>
            <a:ext cx="5091680" cy="89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Understanding Your Organization’s AI Maturity: </a:t>
            </a:r>
          </a:p>
          <a:p>
            <a:pPr algn="ctr">
              <a:lnSpc>
                <a:spcPts val="2293"/>
              </a:lnSpc>
              <a:spcBef>
                <a:spcPct val="0"/>
              </a:spcBef>
            </a:pPr>
            <a:r>
              <a:rPr lang="en-US" sz="20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Roadmap to Transformation (Source: Skillsoft)</a:t>
            </a:r>
          </a:p>
          <a:p>
            <a:pPr algn="ctr">
              <a:lnSpc>
                <a:spcPts val="2293"/>
              </a:lnSpc>
              <a:spcBef>
                <a:spcPct val="0"/>
              </a:spcBef>
            </a:pPr>
            <a:endParaRPr lang="en-US" sz="2065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FB46D2EF-232E-09C9-5D26-97282B43D040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CC97081-991B-72B6-F813-380DCBE96078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5BB2F2A3-0643-C0C3-5320-689D2266E674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E66BD1AB-70B8-3C91-A00A-E29346F22249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2810</Words>
  <Application>Microsoft Office PowerPoint</Application>
  <PresentationFormat>Custom</PresentationFormat>
  <Paragraphs>415</Paragraphs>
  <Slides>45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Calibri</vt:lpstr>
      <vt:lpstr>Montserrat</vt:lpstr>
      <vt:lpstr>Montserrat Bold</vt:lpstr>
      <vt:lpstr>Calibri (MS) Bold</vt:lpstr>
      <vt:lpstr>Calibri (MS)</vt:lpstr>
      <vt:lpstr>Calibri (MS) Italics</vt:lpstr>
      <vt:lpstr>Georgia Pro</vt:lpstr>
      <vt:lpstr>Arial</vt:lpstr>
      <vt:lpstr>Calibri (MS) Light</vt:lpstr>
      <vt:lpstr>Montserrat Medium</vt:lpstr>
      <vt:lpstr>Georgia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2026-ELE-AI Lab-template</dc:title>
  <cp:lastModifiedBy>Tri Nguyen</cp:lastModifiedBy>
  <cp:revision>4</cp:revision>
  <dcterms:created xsi:type="dcterms:W3CDTF">2006-08-16T00:00:00Z</dcterms:created>
  <dcterms:modified xsi:type="dcterms:W3CDTF">2025-12-05T14:18:57Z</dcterms:modified>
  <dc:identifier>DAG6WDHYZbM</dc:identifier>
</cp:coreProperties>
</file>