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305" r:id="rId2"/>
    <p:sldId id="302" r:id="rId3"/>
    <p:sldId id="303" r:id="rId4"/>
    <p:sldId id="304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8288000" cy="10287000"/>
  <p:notesSz cx="6858000" cy="9144000"/>
  <p:embeddedFontLst>
    <p:embeddedFont>
      <p:font typeface="Calibri (MS)" panose="020B0604020202020204" charset="0"/>
      <p:regular r:id="rId49"/>
    </p:embeddedFont>
    <p:embeddedFont>
      <p:font typeface="Calibri (MS) Bold" panose="020B0604020202020204" charset="0"/>
      <p:regular r:id="rId50"/>
      <p:bold r:id="rId51"/>
    </p:embeddedFont>
    <p:embeddedFont>
      <p:font typeface="Calibri (MS) Bold Italics" panose="020B0604020202020204" charset="0"/>
      <p:regular r:id="rId52"/>
    </p:embeddedFont>
    <p:embeddedFont>
      <p:font typeface="Calibri (MS) Italics" panose="020B0604020202020204" charset="0"/>
      <p:regular r:id="rId53"/>
    </p:embeddedFont>
    <p:embeddedFont>
      <p:font typeface="Calibri (MS) Light" panose="020B0604020202020204" charset="0"/>
      <p:regular r:id="rId54"/>
    </p:embeddedFont>
    <p:embeddedFont>
      <p:font typeface="Georgia Pro" panose="02040502050405020303" pitchFamily="18" charset="0"/>
      <p:regular r:id="rId55"/>
    </p:embeddedFont>
    <p:embeddedFont>
      <p:font typeface="Georgia Pro Bold" panose="020B0604020202020204" charset="0"/>
      <p:regular r:id="rId56"/>
    </p:embeddedFont>
    <p:embeddedFont>
      <p:font typeface="Montserrat Bold" pitchFamily="2" charset="0"/>
      <p:regular r:id="rId57"/>
      <p:bold r:id="rId58"/>
    </p:embeddedFont>
    <p:embeddedFont>
      <p:font typeface="Montserrat Medium" pitchFamily="2" charset="0"/>
      <p:regular r:id="rId59"/>
      <p: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26" autoAdjust="0"/>
    <p:restoredTop sz="94622" autoAdjust="0"/>
  </p:normalViewPr>
  <p:slideViewPr>
    <p:cSldViewPr>
      <p:cViewPr varScale="1">
        <p:scale>
          <a:sx n="70" d="100"/>
          <a:sy n="70" d="100"/>
        </p:scale>
        <p:origin x="58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05.12.2025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Use these slides anytime you want instant reactions from the group—polls, ratings, word clouds, or quick temperature checks. Just replace the placeholder with your Mentimeter code.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entimeter.co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4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svg"/><Relationship Id="rId9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2434378" y="4451767"/>
            <a:ext cx="4824922" cy="4537216"/>
          </a:xfrm>
          <a:custGeom>
            <a:avLst/>
            <a:gdLst/>
            <a:ahLst/>
            <a:cxnLst/>
            <a:rect l="l" t="t" r="r" b="b"/>
            <a:pathLst>
              <a:path w="4824922" h="4537216">
                <a:moveTo>
                  <a:pt x="0" y="0"/>
                </a:moveTo>
                <a:lnTo>
                  <a:pt x="4824922" y="0"/>
                </a:lnTo>
                <a:lnTo>
                  <a:pt x="4824922" y="4537217"/>
                </a:lnTo>
                <a:lnTo>
                  <a:pt x="0" y="45372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0347" r="-4034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810858" y="5479581"/>
            <a:ext cx="4071962" cy="2493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0" i="0" u="none" strike="noStrike" kern="1200" cap="none" spc="0" normalizeH="0" baseline="0" noProof="0">
                <a:ln>
                  <a:noFill/>
                </a:ln>
                <a:solidFill>
                  <a:srgbClr val="000E24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Session Leaders! This slide is for your eyes only. Please use this space to note down your session planning notes, key internal reminders, and preparation checklist.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1362075"/>
            <a:ext cx="7959712" cy="841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16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Planning Notes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2674667"/>
            <a:ext cx="12727263" cy="3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This should be a hidden not presented where presentar’s co-creating can use for getting ready for the run of the show.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DF018C09-D073-6AF7-BF4C-2F1BE1095D6E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46135BF5-8A1D-56E0-FB10-1E69BED15433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18" name="Freeform 27">
            <a:extLst>
              <a:ext uri="{FF2B5EF4-FFF2-40B4-BE49-F238E27FC236}">
                <a16:creationId xmlns:a16="http://schemas.microsoft.com/office/drawing/2014/main" id="{E7708AED-CD7D-1B90-7814-1BEEBD1EBE13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58E33F85-6E28-9360-D8B6-52148E0D8F57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29116" y="3383719"/>
            <a:ext cx="831315" cy="574309"/>
          </a:xfrm>
          <a:custGeom>
            <a:avLst/>
            <a:gdLst/>
            <a:ahLst/>
            <a:cxnLst/>
            <a:rect l="l" t="t" r="r" b="b"/>
            <a:pathLst>
              <a:path w="831315" h="574309">
                <a:moveTo>
                  <a:pt x="0" y="0"/>
                </a:moveTo>
                <a:lnTo>
                  <a:pt x="831315" y="0"/>
                </a:lnTo>
                <a:lnTo>
                  <a:pt x="831315" y="574309"/>
                </a:lnTo>
                <a:lnTo>
                  <a:pt x="0" y="5743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29116" y="4612370"/>
            <a:ext cx="7738637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Inse</a:t>
            </a:r>
            <a:r>
              <a:rPr lang="en-US" sz="6399" b="1" u="non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rt your short quote here.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29116" y="6981007"/>
            <a:ext cx="6973698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– Author Name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54148" y="1266825"/>
            <a:ext cx="13248920" cy="61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5"/>
              </a:lnSpc>
            </a:pPr>
            <a:r>
              <a:rPr lang="en-US" sz="5660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Inspirational Quote (Optional)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758ECE23-9104-485C-8372-6E16F1049186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0A9973-3449-837D-4AB0-69CE0FA9FA6B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19" name="Freeform 27">
            <a:extLst>
              <a:ext uri="{FF2B5EF4-FFF2-40B4-BE49-F238E27FC236}">
                <a16:creationId xmlns:a16="http://schemas.microsoft.com/office/drawing/2014/main" id="{EBE94631-835C-81AB-743C-7134F6FF6843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79E5B3D9-B8EA-9EB4-C30A-DF70AA91DB68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538505" y="3693508"/>
            <a:ext cx="8770218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Use chat, polls, or word clouds to quickly surface what stood out to you and the group.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38505" y="5136096"/>
            <a:ext cx="14607633" cy="1245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2"/>
              </a:lnSpc>
            </a:pPr>
            <a:r>
              <a:rPr lang="en-US" sz="32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I</a:t>
            </a:r>
            <a:r>
              <a:rPr lang="en-US" sz="3200" b="1">
                <a:solidFill>
                  <a:srgbClr val="14141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nsert your chat/poll question…</a:t>
            </a:r>
          </a:p>
          <a:p>
            <a:pPr algn="l">
              <a:lnSpc>
                <a:spcPts val="4832"/>
              </a:lnSpc>
            </a:pPr>
            <a:r>
              <a:rPr lang="en-US" sz="3200" i="1">
                <a:solidFill>
                  <a:srgbClr val="141414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Keep it simple — one clear question works best.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2584493" y="6994377"/>
            <a:ext cx="5081212" cy="2263923"/>
            <a:chOff x="0" y="0"/>
            <a:chExt cx="6774949" cy="301856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774949" cy="3018564"/>
            </a:xfrm>
            <a:custGeom>
              <a:avLst/>
              <a:gdLst/>
              <a:ahLst/>
              <a:cxnLst/>
              <a:rect l="l" t="t" r="r" b="b"/>
              <a:pathLst>
                <a:path w="6774949" h="3018564">
                  <a:moveTo>
                    <a:pt x="0" y="0"/>
                  </a:moveTo>
                  <a:lnTo>
                    <a:pt x="6774949" y="0"/>
                  </a:lnTo>
                  <a:lnTo>
                    <a:pt x="6774949" y="3018564"/>
                  </a:lnTo>
                  <a:lnTo>
                    <a:pt x="0" y="3018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647" r="-1647" b="-2065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33543" y="831640"/>
              <a:ext cx="6005924" cy="15083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24"/>
                </a:lnSpc>
              </a:pPr>
              <a:r>
                <a:rPr lang="en-US" sz="3160">
                  <a:solidFill>
                    <a:srgbClr val="000E24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Join at menti.com</a:t>
              </a:r>
            </a:p>
            <a:p>
              <a:pPr algn="l">
                <a:lnSpc>
                  <a:spcPts val="4424"/>
                </a:lnSpc>
                <a:spcBef>
                  <a:spcPct val="0"/>
                </a:spcBef>
              </a:pPr>
              <a:r>
                <a:rPr lang="en-US" sz="3160">
                  <a:solidFill>
                    <a:srgbClr val="000E24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use code: ????????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538505" y="1266825"/>
            <a:ext cx="11251352" cy="61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5"/>
              </a:lnSpc>
            </a:pPr>
            <a:r>
              <a:rPr lang="en-US" sz="5660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Peer-Driven Insights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38505" y="2134173"/>
            <a:ext cx="1125135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 i="1">
                <a:solidFill>
                  <a:srgbClr val="99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Gather real-time reactions and patterns from participants.</a:t>
            </a: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F76A60D3-BB36-D5E7-03A4-109088C193A9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A08694-2773-F1A2-EC5D-C45F7BCE18B8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2" name="Freeform 27">
            <a:extLst>
              <a:ext uri="{FF2B5EF4-FFF2-40B4-BE49-F238E27FC236}">
                <a16:creationId xmlns:a16="http://schemas.microsoft.com/office/drawing/2014/main" id="{8777BEF6-206A-590B-E424-A78D19596FB9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3FFD7964-C45B-050D-444F-822B562071F2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538505" y="3693508"/>
            <a:ext cx="8770218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 b="1">
                <a:solidFill>
                  <a:srgbClr val="14141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Let’s dig deeper together — in small groups or as one team.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38505" y="5136096"/>
            <a:ext cx="14607633" cy="1245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2"/>
              </a:lnSpc>
            </a:pPr>
            <a:r>
              <a:rPr lang="en-US" sz="32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I</a:t>
            </a:r>
            <a:r>
              <a:rPr lang="en-US" sz="3200" b="1">
                <a:solidFill>
                  <a:srgbClr val="14141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nsert your application prompt, discussion question, or small-group activity here.</a:t>
            </a:r>
          </a:p>
          <a:p>
            <a:pPr algn="l">
              <a:lnSpc>
                <a:spcPts val="4832"/>
              </a:lnSpc>
            </a:pPr>
            <a:r>
              <a:rPr lang="en-US" sz="3200" i="1">
                <a:solidFill>
                  <a:srgbClr val="141414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Tip: Keep it focused — one clear prompt is all you need.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38505" y="1266825"/>
            <a:ext cx="11251352" cy="61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5"/>
              </a:lnSpc>
            </a:pPr>
            <a:r>
              <a:rPr lang="en-US" sz="5660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Application &amp; Exchange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38505" y="2134173"/>
            <a:ext cx="11251352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 i="1">
                <a:solidFill>
                  <a:srgbClr val="99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Dig deeper, compare experiences, and apply insights to your own contexts.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98E7C046-1ADB-AAB1-A333-2C813A2A31C8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6C6E42-9A12-71A0-7204-B3AD2BDE1AA1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19" name="Freeform 27">
            <a:extLst>
              <a:ext uri="{FF2B5EF4-FFF2-40B4-BE49-F238E27FC236}">
                <a16:creationId xmlns:a16="http://schemas.microsoft.com/office/drawing/2014/main" id="{6FB58D85-A80F-F7B3-5AB3-101619455558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F2BBA25D-1109-F2EF-ADA6-2C7F87A33F8C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527402" y="6713619"/>
            <a:ext cx="14607633" cy="1855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832"/>
              </a:lnSpc>
              <a:buFont typeface="Arial"/>
              <a:buChar char="•"/>
            </a:pPr>
            <a:r>
              <a:rPr lang="en-US" sz="32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xx minutes</a:t>
            </a:r>
          </a:p>
          <a:p>
            <a:pPr marL="690881" lvl="1" indent="-345440" algn="l">
              <a:lnSpc>
                <a:spcPts val="4832"/>
              </a:lnSpc>
              <a:buFont typeface="Arial"/>
              <a:buChar char="•"/>
            </a:pPr>
            <a:r>
              <a:rPr lang="en-US" sz="32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Task: Discuss and note down.......</a:t>
            </a:r>
          </a:p>
          <a:p>
            <a:pPr marL="690881" lvl="1" indent="-345440" algn="l">
              <a:lnSpc>
                <a:spcPts val="4832"/>
              </a:lnSpc>
              <a:buFont typeface="Arial"/>
              <a:buChar char="•"/>
            </a:pPr>
            <a:r>
              <a:rPr lang="en-US" sz="32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Prepare to share one key insight with the main group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38505" y="2720183"/>
            <a:ext cx="426780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Breakout session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27402" y="6050269"/>
            <a:ext cx="1069915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Instructions for Efficient Discussions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17877" y="3421634"/>
            <a:ext cx="14607633" cy="1855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832"/>
              </a:lnSpc>
              <a:buFont typeface="Arial"/>
              <a:buChar char="•"/>
            </a:pPr>
            <a:r>
              <a:rPr lang="en-US" sz="32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Quick explanation of Zoom breakout rooms.</a:t>
            </a:r>
          </a:p>
          <a:p>
            <a:pPr marL="690881" lvl="1" indent="-345440" algn="l">
              <a:lnSpc>
                <a:spcPts val="4832"/>
              </a:lnSpc>
              <a:buFont typeface="Arial"/>
              <a:buChar char="•"/>
            </a:pPr>
            <a:r>
              <a:rPr lang="en-US" sz="32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Lorem ipsum dolor sit amet, vtae adipiscing elit. Ut dictum magna lectus, id dignissim neque amet ut. Integer auctor, mauris venenatis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38505" y="1266825"/>
            <a:ext cx="13887807" cy="61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3"/>
              </a:lnSpc>
            </a:pPr>
            <a:r>
              <a:rPr lang="en-US" sz="5657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Breakout Room Activity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9DCB298C-6713-E792-63FD-29C3F3787658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964C4F-DF86-1EFD-44E3-741BF5D55B7B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0" name="Freeform 27">
            <a:extLst>
              <a:ext uri="{FF2B5EF4-FFF2-40B4-BE49-F238E27FC236}">
                <a16:creationId xmlns:a16="http://schemas.microsoft.com/office/drawing/2014/main" id="{895D62C9-C84A-E83C-5A67-1556777000D3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2E9CCDCA-E829-FADB-58E2-DD00E0773175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057338"/>
            <a:ext cx="18288000" cy="1229662"/>
            <a:chOff x="0" y="0"/>
            <a:chExt cx="24384000" cy="1639550"/>
          </a:xfrm>
        </p:grpSpPr>
        <p:sp>
          <p:nvSpPr>
            <p:cNvPr id="6" name="TextBox 6"/>
            <p:cNvSpPr txBox="1"/>
            <p:nvPr/>
          </p:nvSpPr>
          <p:spPr>
            <a:xfrm>
              <a:off x="0" y="723334"/>
              <a:ext cx="24384000" cy="897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3"/>
                </a:lnSpc>
              </a:pPr>
              <a:endParaRPr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454356" y="0"/>
              <a:ext cx="6635491" cy="1639550"/>
              <a:chOff x="0" y="0"/>
              <a:chExt cx="1310714" cy="32386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10714" cy="323862"/>
              </a:xfrm>
              <a:custGeom>
                <a:avLst/>
                <a:gdLst/>
                <a:ahLst/>
                <a:cxnLst/>
                <a:rect l="l" t="t" r="r" b="b"/>
                <a:pathLst>
                  <a:path w="1310714" h="323862">
                    <a:moveTo>
                      <a:pt x="0" y="0"/>
                    </a:moveTo>
                    <a:lnTo>
                      <a:pt x="1310714" y="0"/>
                    </a:lnTo>
                    <a:lnTo>
                      <a:pt x="1310714" y="323862"/>
                    </a:lnTo>
                    <a:lnTo>
                      <a:pt x="0" y="32386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9050"/>
                <a:ext cx="1310714" cy="3429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3"/>
                  </a:lnSpc>
                </a:pPr>
                <a:endParaRPr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1684072" y="1266825"/>
            <a:ext cx="14919856" cy="1685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5"/>
              </a:lnSpc>
            </a:pPr>
            <a:r>
              <a:rPr lang="en-US" sz="5660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Group Reflections &amp; </a:t>
            </a:r>
          </a:p>
          <a:p>
            <a:pPr algn="l">
              <a:lnSpc>
                <a:spcPts val="4245"/>
              </a:lnSpc>
            </a:pPr>
            <a:endParaRPr lang="en-US" sz="5660" b="1">
              <a:solidFill>
                <a:srgbClr val="99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4245"/>
              </a:lnSpc>
            </a:pPr>
            <a:r>
              <a:rPr lang="en-US" sz="5660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Key Takeaways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84072" y="4718534"/>
            <a:ext cx="9390038" cy="1633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94"/>
              </a:lnSpc>
            </a:pPr>
            <a:r>
              <a:rPr lang="en-US" sz="3800" b="1">
                <a:solidFill>
                  <a:srgbClr val="3E4E6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Share one takeaway in the chat — we’ll read a few, then the presenters will share their takeaways.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546620" y="675177"/>
            <a:ext cx="6083984" cy="5490795"/>
            <a:chOff x="0" y="0"/>
            <a:chExt cx="8111978" cy="732106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11978" cy="7321061"/>
            </a:xfrm>
            <a:custGeom>
              <a:avLst/>
              <a:gdLst/>
              <a:ahLst/>
              <a:cxnLst/>
              <a:rect l="l" t="t" r="r" b="b"/>
              <a:pathLst>
                <a:path w="8111978" h="7321061">
                  <a:moveTo>
                    <a:pt x="0" y="0"/>
                  </a:moveTo>
                  <a:lnTo>
                    <a:pt x="8111978" y="0"/>
                  </a:lnTo>
                  <a:lnTo>
                    <a:pt x="8111978" y="7321061"/>
                  </a:lnTo>
                  <a:lnTo>
                    <a:pt x="0" y="7321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603581" y="2270675"/>
              <a:ext cx="4904815" cy="2066713"/>
            </a:xfrm>
            <a:custGeom>
              <a:avLst/>
              <a:gdLst/>
              <a:ahLst/>
              <a:cxnLst/>
              <a:rect l="l" t="t" r="r" b="b"/>
              <a:pathLst>
                <a:path w="4904815" h="2066713">
                  <a:moveTo>
                    <a:pt x="0" y="0"/>
                  </a:moveTo>
                  <a:lnTo>
                    <a:pt x="4904816" y="0"/>
                  </a:lnTo>
                  <a:lnTo>
                    <a:pt x="4904816" y="2066713"/>
                  </a:lnTo>
                  <a:lnTo>
                    <a:pt x="0" y="2066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182" b="-2232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03581" y="2508760"/>
              <a:ext cx="5189105" cy="2190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44"/>
                </a:lnSpc>
                <a:spcBef>
                  <a:spcPct val="0"/>
                </a:spcBef>
              </a:pPr>
              <a:r>
                <a:rPr lang="en-US" sz="3102" b="1" i="1">
                  <a:solidFill>
                    <a:srgbClr val="000E24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Drop your response in the chat — one sentence is perfect.</a:t>
              </a:r>
            </a:p>
          </p:txBody>
        </p:sp>
      </p:grpSp>
      <p:sp>
        <p:nvSpPr>
          <p:cNvPr id="19" name="Freeform 10">
            <a:extLst>
              <a:ext uri="{FF2B5EF4-FFF2-40B4-BE49-F238E27FC236}">
                <a16:creationId xmlns:a16="http://schemas.microsoft.com/office/drawing/2014/main" id="{DAE1CCF7-D310-4D0E-0E11-74A1370054FF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CC41BD-FC2E-CBDE-187E-D05B66CB54A5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1" name="Freeform 27">
            <a:extLst>
              <a:ext uri="{FF2B5EF4-FFF2-40B4-BE49-F238E27FC236}">
                <a16:creationId xmlns:a16="http://schemas.microsoft.com/office/drawing/2014/main" id="{ADF097B9-6F3A-E5FB-6D45-6EB29833B8C8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853A00B8-77A7-63D3-F9F3-2C46F6EBB57F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8985007"/>
            <a:ext cx="18288000" cy="1301993"/>
            <a:chOff x="0" y="-96441"/>
            <a:chExt cx="24384000" cy="1735991"/>
          </a:xfrm>
        </p:grpSpPr>
        <p:sp>
          <p:nvSpPr>
            <p:cNvPr id="6" name="TextBox 6"/>
            <p:cNvSpPr txBox="1"/>
            <p:nvPr/>
          </p:nvSpPr>
          <p:spPr>
            <a:xfrm>
              <a:off x="0" y="723334"/>
              <a:ext cx="24384000" cy="897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3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454356" y="-96441"/>
              <a:ext cx="6635491" cy="17359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3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23899" y="6932541"/>
            <a:ext cx="15660249" cy="1308235"/>
            <a:chOff x="0" y="0"/>
            <a:chExt cx="20880332" cy="1744313"/>
          </a:xfrm>
        </p:grpSpPr>
        <p:sp>
          <p:nvSpPr>
            <p:cNvPr id="14" name="Freeform 14"/>
            <p:cNvSpPr/>
            <p:nvPr/>
          </p:nvSpPr>
          <p:spPr>
            <a:xfrm>
              <a:off x="0" y="33120"/>
              <a:ext cx="2247976" cy="590094"/>
            </a:xfrm>
            <a:custGeom>
              <a:avLst/>
              <a:gdLst/>
              <a:ahLst/>
              <a:cxnLst/>
              <a:rect l="l" t="t" r="r" b="b"/>
              <a:pathLst>
                <a:path w="2247976" h="590094">
                  <a:moveTo>
                    <a:pt x="0" y="0"/>
                  </a:moveTo>
                  <a:lnTo>
                    <a:pt x="2247976" y="0"/>
                  </a:lnTo>
                  <a:lnTo>
                    <a:pt x="2247976" y="590094"/>
                  </a:lnTo>
                  <a:lnTo>
                    <a:pt x="0" y="590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463311" y="660926"/>
              <a:ext cx="18417021" cy="10833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67"/>
                </a:lnSpc>
              </a:pPr>
              <a:r>
                <a:rPr lang="en-US" sz="2163">
                  <a:solidFill>
                    <a:srgbClr val="141414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Lorem ipsum dolor sit amet, vtae adipiscing elit. Ut dictum magna lectus, id dignissim neque amet ut. Integer auctor, mauris venenatis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463311" y="38100"/>
              <a:ext cx="5626275" cy="607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57"/>
                </a:lnSpc>
              </a:pPr>
              <a:r>
                <a:rPr lang="en-US" sz="3205" b="1">
                  <a:solidFill>
                    <a:srgbClr val="99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Key takeaway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731574" y="2007073"/>
            <a:ext cx="10111456" cy="82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95"/>
              </a:lnSpc>
            </a:pPr>
            <a:r>
              <a:rPr lang="en-US" sz="5660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Three key takeaways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623899" y="5373314"/>
            <a:ext cx="15660249" cy="1308235"/>
            <a:chOff x="0" y="0"/>
            <a:chExt cx="20880332" cy="1744313"/>
          </a:xfrm>
        </p:grpSpPr>
        <p:sp>
          <p:nvSpPr>
            <p:cNvPr id="19" name="TextBox 19"/>
            <p:cNvSpPr txBox="1"/>
            <p:nvPr/>
          </p:nvSpPr>
          <p:spPr>
            <a:xfrm>
              <a:off x="2463311" y="660926"/>
              <a:ext cx="18417021" cy="10833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67"/>
                </a:lnSpc>
              </a:pPr>
              <a:r>
                <a:rPr lang="en-US" sz="2163">
                  <a:solidFill>
                    <a:srgbClr val="141414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Lorem ipsum dolor sit amet, vtae adipiscing elit. Ut dictum magna lectus, id dignissim neque amet ut. Integer auctor, mauris venenatis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463311" y="38100"/>
              <a:ext cx="5626275" cy="607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57"/>
                </a:lnSpc>
              </a:pPr>
              <a:r>
                <a:rPr lang="en-US" sz="3205" b="1">
                  <a:solidFill>
                    <a:srgbClr val="99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Key takeaway</a:t>
              </a: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33120"/>
              <a:ext cx="2247976" cy="590094"/>
            </a:xfrm>
            <a:custGeom>
              <a:avLst/>
              <a:gdLst/>
              <a:ahLst/>
              <a:cxnLst/>
              <a:rect l="l" t="t" r="r" b="b"/>
              <a:pathLst>
                <a:path w="2247976" h="590094">
                  <a:moveTo>
                    <a:pt x="0" y="0"/>
                  </a:moveTo>
                  <a:lnTo>
                    <a:pt x="2247976" y="0"/>
                  </a:lnTo>
                  <a:lnTo>
                    <a:pt x="2247976" y="590094"/>
                  </a:lnTo>
                  <a:lnTo>
                    <a:pt x="0" y="590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23899" y="3814087"/>
            <a:ext cx="15660249" cy="1308235"/>
            <a:chOff x="0" y="0"/>
            <a:chExt cx="20880332" cy="1744313"/>
          </a:xfrm>
        </p:grpSpPr>
        <p:sp>
          <p:nvSpPr>
            <p:cNvPr id="23" name="TextBox 23"/>
            <p:cNvSpPr txBox="1"/>
            <p:nvPr/>
          </p:nvSpPr>
          <p:spPr>
            <a:xfrm>
              <a:off x="2463311" y="660926"/>
              <a:ext cx="18417021" cy="10833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67"/>
                </a:lnSpc>
              </a:pPr>
              <a:r>
                <a:rPr lang="en-US" sz="2163">
                  <a:solidFill>
                    <a:srgbClr val="141414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Lorem ipsum dolor sit amet, vtae adipiscing elit. Ut dictum magna lectus, id dignissim neque amet ut. Integer auctor, mauris venenatis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463311" y="38100"/>
              <a:ext cx="5626275" cy="607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57"/>
                </a:lnSpc>
              </a:pPr>
              <a:r>
                <a:rPr lang="en-US" sz="3205" b="1">
                  <a:solidFill>
                    <a:srgbClr val="99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Key takeaway</a:t>
              </a:r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33120"/>
              <a:ext cx="2247976" cy="590094"/>
            </a:xfrm>
            <a:custGeom>
              <a:avLst/>
              <a:gdLst/>
              <a:ahLst/>
              <a:cxnLst/>
              <a:rect l="l" t="t" r="r" b="b"/>
              <a:pathLst>
                <a:path w="2247976" h="590094">
                  <a:moveTo>
                    <a:pt x="0" y="0"/>
                  </a:moveTo>
                  <a:lnTo>
                    <a:pt x="2247976" y="0"/>
                  </a:lnTo>
                  <a:lnTo>
                    <a:pt x="2247976" y="590094"/>
                  </a:lnTo>
                  <a:lnTo>
                    <a:pt x="0" y="590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731574" y="1245508"/>
            <a:ext cx="7853253" cy="61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5"/>
              </a:lnSpc>
            </a:pPr>
            <a:r>
              <a:rPr lang="en-US" sz="5660" b="1">
                <a:solidFill>
                  <a:srgbClr val="9B0F0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Group Reflections</a:t>
            </a:r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id="{FAD59EFC-1E42-2CF3-7742-7A62A890B9F6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3D8F77-0E14-D407-7484-8D5878E9C59C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9" name="Freeform 27">
            <a:extLst>
              <a:ext uri="{FF2B5EF4-FFF2-40B4-BE49-F238E27FC236}">
                <a16:creationId xmlns:a16="http://schemas.microsoft.com/office/drawing/2014/main" id="{C11C92B4-A2D7-44B4-2EFC-CE8BC5DF3755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14">
            <a:extLst>
              <a:ext uri="{FF2B5EF4-FFF2-40B4-BE49-F238E27FC236}">
                <a16:creationId xmlns:a16="http://schemas.microsoft.com/office/drawing/2014/main" id="{E520F4B6-2CD4-B77A-F622-C69741D9CAFD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599051" y="4278608"/>
            <a:ext cx="16230600" cy="1376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23"/>
              </a:lnSpc>
            </a:pPr>
            <a:r>
              <a:rPr lang="en-US" sz="4800" b="1">
                <a:solidFill>
                  <a:srgbClr val="99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If you try one thing next week…</a:t>
            </a:r>
          </a:p>
          <a:p>
            <a:pPr algn="l">
              <a:lnSpc>
                <a:spcPts val="5423"/>
              </a:lnSpc>
            </a:pPr>
            <a:r>
              <a:rPr lang="en-US" sz="4800" b="1">
                <a:solidFill>
                  <a:srgbClr val="99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what would it be?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178088" y="6613953"/>
            <a:ext cx="5081212" cy="2141040"/>
            <a:chOff x="0" y="0"/>
            <a:chExt cx="6774949" cy="2854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74949" cy="2854720"/>
            </a:xfrm>
            <a:custGeom>
              <a:avLst/>
              <a:gdLst/>
              <a:ahLst/>
              <a:cxnLst/>
              <a:rect l="l" t="t" r="r" b="b"/>
              <a:pathLst>
                <a:path w="6774949" h="2854720">
                  <a:moveTo>
                    <a:pt x="0" y="0"/>
                  </a:moveTo>
                  <a:lnTo>
                    <a:pt x="6774949" y="0"/>
                  </a:lnTo>
                  <a:lnTo>
                    <a:pt x="6774949" y="2854720"/>
                  </a:lnTo>
                  <a:lnTo>
                    <a:pt x="0" y="2854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82" b="-2232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33543" y="841165"/>
              <a:ext cx="6005924" cy="133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3"/>
                </a:lnSpc>
                <a:spcBef>
                  <a:spcPct val="0"/>
                </a:spcBef>
              </a:pPr>
              <a:r>
                <a:rPr lang="en-US" sz="2788">
                  <a:solidFill>
                    <a:srgbClr val="000E24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Use the chat box to share your response.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99051" y="1269556"/>
            <a:ext cx="10579037" cy="61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5"/>
              </a:lnSpc>
            </a:pPr>
            <a:r>
              <a:rPr lang="en-US" sz="5660" b="1">
                <a:solidFill>
                  <a:srgbClr val="9B0F0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Application Back Home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E506F39-830C-F69F-C376-3512B08D66E8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2FC3FC-74B5-0913-B3D9-4FA4E6E265BF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0" name="Freeform 27">
            <a:extLst>
              <a:ext uri="{FF2B5EF4-FFF2-40B4-BE49-F238E27FC236}">
                <a16:creationId xmlns:a16="http://schemas.microsoft.com/office/drawing/2014/main" id="{7B556A54-58DB-B8B4-4609-EAC2095E0F96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0B5C7EF0-B578-D637-49CC-018DB03D7421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-6672"/>
            <a:ext cx="18288000" cy="4442656"/>
            <a:chOff x="0" y="0"/>
            <a:chExt cx="4816593" cy="11700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70082"/>
            </a:xfrm>
            <a:custGeom>
              <a:avLst/>
              <a:gdLst/>
              <a:ahLst/>
              <a:cxnLst/>
              <a:rect l="l" t="t" r="r" b="b"/>
              <a:pathLst>
                <a:path w="4816592" h="1170082">
                  <a:moveTo>
                    <a:pt x="0" y="0"/>
                  </a:moveTo>
                  <a:lnTo>
                    <a:pt x="4816592" y="0"/>
                  </a:lnTo>
                  <a:lnTo>
                    <a:pt x="4816592" y="1170082"/>
                  </a:lnTo>
                  <a:lnTo>
                    <a:pt x="0" y="1170082"/>
                  </a:lnTo>
                  <a:close/>
                </a:path>
              </a:pathLst>
            </a:custGeom>
            <a:solidFill>
              <a:srgbClr val="990000">
                <a:alpha val="196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1189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3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84523" y="1584003"/>
            <a:ext cx="12100927" cy="92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3"/>
              </a:lnSpc>
              <a:spcBef>
                <a:spcPct val="0"/>
              </a:spcBef>
            </a:pPr>
            <a:r>
              <a:rPr lang="en-US" sz="6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Blank Page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84523" y="4745918"/>
            <a:ext cx="1446981" cy="609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9"/>
              </a:lnSpc>
            </a:pPr>
            <a:r>
              <a:rPr lang="en-US" sz="262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Paragraph 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0FC612C6-4B1E-63FD-AEA4-D15F5716D6CA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561357-EE18-0408-C29F-1D02CF5590EF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0" name="Freeform 27">
            <a:extLst>
              <a:ext uri="{FF2B5EF4-FFF2-40B4-BE49-F238E27FC236}">
                <a16:creationId xmlns:a16="http://schemas.microsoft.com/office/drawing/2014/main" id="{6449EB89-52BE-F08C-F139-5A04DDCDE57A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421FACEB-58C8-DB7D-D577-C9C75C2B66F9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449121" y="3547996"/>
            <a:ext cx="3987601" cy="2276890"/>
            <a:chOff x="0" y="0"/>
            <a:chExt cx="812800" cy="46410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464103"/>
            </a:xfrm>
            <a:custGeom>
              <a:avLst/>
              <a:gdLst/>
              <a:ahLst/>
              <a:cxnLst/>
              <a:rect l="l" t="t" r="r" b="b"/>
              <a:pathLst>
                <a:path w="812800" h="464103">
                  <a:moveTo>
                    <a:pt x="0" y="0"/>
                  </a:moveTo>
                  <a:lnTo>
                    <a:pt x="812800" y="0"/>
                  </a:lnTo>
                  <a:lnTo>
                    <a:pt x="812800" y="464103"/>
                  </a:lnTo>
                  <a:lnTo>
                    <a:pt x="0" y="4641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161512" y="3543664"/>
            <a:ext cx="3987601" cy="2276890"/>
            <a:chOff x="0" y="0"/>
            <a:chExt cx="812800" cy="46410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464103"/>
            </a:xfrm>
            <a:custGeom>
              <a:avLst/>
              <a:gdLst/>
              <a:ahLst/>
              <a:cxnLst/>
              <a:rect l="l" t="t" r="r" b="b"/>
              <a:pathLst>
                <a:path w="812800" h="464103">
                  <a:moveTo>
                    <a:pt x="0" y="0"/>
                  </a:moveTo>
                  <a:lnTo>
                    <a:pt x="812800" y="0"/>
                  </a:lnTo>
                  <a:lnTo>
                    <a:pt x="812800" y="464103"/>
                  </a:lnTo>
                  <a:lnTo>
                    <a:pt x="0" y="4641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851119" y="3543664"/>
            <a:ext cx="3987601" cy="2276890"/>
            <a:chOff x="0" y="0"/>
            <a:chExt cx="812800" cy="46410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464103"/>
            </a:xfrm>
            <a:custGeom>
              <a:avLst/>
              <a:gdLst/>
              <a:ahLst/>
              <a:cxnLst/>
              <a:rect l="l" t="t" r="r" b="b"/>
              <a:pathLst>
                <a:path w="812800" h="464103">
                  <a:moveTo>
                    <a:pt x="0" y="0"/>
                  </a:moveTo>
                  <a:lnTo>
                    <a:pt x="812800" y="0"/>
                  </a:lnTo>
                  <a:lnTo>
                    <a:pt x="812800" y="464103"/>
                  </a:lnTo>
                  <a:lnTo>
                    <a:pt x="0" y="4641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93740" y="5958966"/>
            <a:ext cx="4298363" cy="128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AI Practical Lab: Smarter Skill Pathways, Driven by the World's Largest Business Library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83506" y="5958966"/>
            <a:ext cx="4298363" cy="128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2025 in Review, 2026 in Focus: Defining Talent Priorities for the AI Workforce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695897" y="5958966"/>
            <a:ext cx="4298363" cy="128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2025 in Review, 2026 in Focus: Defining Talent Priorities for the AI Workforce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0" y="1213261"/>
            <a:ext cx="18288000" cy="93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1"/>
              </a:lnSpc>
            </a:pPr>
            <a:r>
              <a:rPr lang="en-US" sz="6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Let’s continue this conversation:</a:t>
            </a:r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E6B6A5E8-D695-6CA8-67BD-A093933AA3CB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AB85C8-835A-C30E-FCC8-355909BE880E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5" name="Freeform 27">
            <a:extLst>
              <a:ext uri="{FF2B5EF4-FFF2-40B4-BE49-F238E27FC236}">
                <a16:creationId xmlns:a16="http://schemas.microsoft.com/office/drawing/2014/main" id="{181604E9-C323-0134-5A21-22BDEAB2BEEA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558BF8AE-5245-4CCC-372F-CD04B0B70916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1213261"/>
            <a:ext cx="18288000" cy="93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1"/>
              </a:lnSpc>
            </a:pPr>
            <a:r>
              <a:rPr lang="en-US" sz="6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Let’s continue this conversation:</a:t>
            </a:r>
          </a:p>
        </p:txBody>
      </p:sp>
      <p:sp>
        <p:nvSpPr>
          <p:cNvPr id="4" name="Freeform 4"/>
          <p:cNvSpPr/>
          <p:nvPr/>
        </p:nvSpPr>
        <p:spPr>
          <a:xfrm>
            <a:off x="683755" y="1840916"/>
            <a:ext cx="899025" cy="611082"/>
          </a:xfrm>
          <a:custGeom>
            <a:avLst/>
            <a:gdLst/>
            <a:ahLst/>
            <a:cxnLst/>
            <a:rect l="l" t="t" r="r" b="b"/>
            <a:pathLst>
              <a:path w="899025" h="611082">
                <a:moveTo>
                  <a:pt x="0" y="0"/>
                </a:moveTo>
                <a:lnTo>
                  <a:pt x="899025" y="0"/>
                </a:lnTo>
                <a:lnTo>
                  <a:pt x="899025" y="611082"/>
                </a:lnTo>
                <a:lnTo>
                  <a:pt x="0" y="6110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0411" b="-1494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81812" y="9057534"/>
            <a:ext cx="899025" cy="611082"/>
          </a:xfrm>
          <a:custGeom>
            <a:avLst/>
            <a:gdLst/>
            <a:ahLst/>
            <a:cxnLst/>
            <a:rect l="l" t="t" r="r" b="b"/>
            <a:pathLst>
              <a:path w="899025" h="611082">
                <a:moveTo>
                  <a:pt x="0" y="0"/>
                </a:moveTo>
                <a:lnTo>
                  <a:pt x="899026" y="0"/>
                </a:lnTo>
                <a:lnTo>
                  <a:pt x="899026" y="611082"/>
                </a:lnTo>
                <a:lnTo>
                  <a:pt x="0" y="6110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0411" b="-149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34684" y="5707909"/>
            <a:ext cx="5320147" cy="2984089"/>
            <a:chOff x="0" y="0"/>
            <a:chExt cx="1948245" cy="10927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48245" cy="1092777"/>
            </a:xfrm>
            <a:custGeom>
              <a:avLst/>
              <a:gdLst/>
              <a:ahLst/>
              <a:cxnLst/>
              <a:rect l="l" t="t" r="r" b="b"/>
              <a:pathLst>
                <a:path w="1948245" h="1092777">
                  <a:moveTo>
                    <a:pt x="0" y="0"/>
                  </a:moveTo>
                  <a:lnTo>
                    <a:pt x="1948245" y="0"/>
                  </a:lnTo>
                  <a:lnTo>
                    <a:pt x="1948245" y="1092777"/>
                  </a:lnTo>
                  <a:lnTo>
                    <a:pt x="0" y="1092777"/>
                  </a:lnTo>
                  <a:close/>
                </a:path>
              </a:pathLst>
            </a:custGeom>
            <a:solidFill>
              <a:srgbClr val="122666">
                <a:alpha val="7568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948245" cy="1168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482011" y="5707909"/>
            <a:ext cx="5320147" cy="2984089"/>
            <a:chOff x="0" y="0"/>
            <a:chExt cx="1948245" cy="109277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48245" cy="1092777"/>
            </a:xfrm>
            <a:custGeom>
              <a:avLst/>
              <a:gdLst/>
              <a:ahLst/>
              <a:cxnLst/>
              <a:rect l="l" t="t" r="r" b="b"/>
              <a:pathLst>
                <a:path w="1948245" h="1092777">
                  <a:moveTo>
                    <a:pt x="0" y="0"/>
                  </a:moveTo>
                  <a:lnTo>
                    <a:pt x="1948245" y="0"/>
                  </a:lnTo>
                  <a:lnTo>
                    <a:pt x="1948245" y="1092777"/>
                  </a:lnTo>
                  <a:lnTo>
                    <a:pt x="0" y="1092777"/>
                  </a:lnTo>
                  <a:close/>
                </a:path>
              </a:pathLst>
            </a:custGeom>
            <a:solidFill>
              <a:srgbClr val="122666">
                <a:alpha val="7568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948245" cy="1168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87047" y="5391530"/>
            <a:ext cx="3015421" cy="632760"/>
            <a:chOff x="0" y="0"/>
            <a:chExt cx="1043427" cy="2189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43427" cy="218954"/>
            </a:xfrm>
            <a:custGeom>
              <a:avLst/>
              <a:gdLst/>
              <a:ahLst/>
              <a:cxnLst/>
              <a:rect l="l" t="t" r="r" b="b"/>
              <a:pathLst>
                <a:path w="1043427" h="218954">
                  <a:moveTo>
                    <a:pt x="0" y="0"/>
                  </a:moveTo>
                  <a:lnTo>
                    <a:pt x="1043427" y="0"/>
                  </a:lnTo>
                  <a:lnTo>
                    <a:pt x="1043427" y="218954"/>
                  </a:lnTo>
                  <a:lnTo>
                    <a:pt x="0" y="218954"/>
                  </a:lnTo>
                  <a:close/>
                </a:path>
              </a:pathLst>
            </a:custGeom>
            <a:solidFill>
              <a:srgbClr val="990000"/>
            </a:solidFill>
            <a:ln w="38100" cap="sq">
              <a:solidFill>
                <a:srgbClr val="9A473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043427" cy="295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636290" y="5391530"/>
            <a:ext cx="3015421" cy="632760"/>
            <a:chOff x="0" y="0"/>
            <a:chExt cx="1043427" cy="2189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43427" cy="218954"/>
            </a:xfrm>
            <a:custGeom>
              <a:avLst/>
              <a:gdLst/>
              <a:ahLst/>
              <a:cxnLst/>
              <a:rect l="l" t="t" r="r" b="b"/>
              <a:pathLst>
                <a:path w="1043427" h="218954">
                  <a:moveTo>
                    <a:pt x="0" y="0"/>
                  </a:moveTo>
                  <a:lnTo>
                    <a:pt x="1043427" y="0"/>
                  </a:lnTo>
                  <a:lnTo>
                    <a:pt x="1043427" y="218954"/>
                  </a:lnTo>
                  <a:lnTo>
                    <a:pt x="0" y="218954"/>
                  </a:ln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1043427" cy="295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233169" y="5707909"/>
            <a:ext cx="5320147" cy="2984089"/>
            <a:chOff x="0" y="0"/>
            <a:chExt cx="1948245" cy="109277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48245" cy="1092777"/>
            </a:xfrm>
            <a:custGeom>
              <a:avLst/>
              <a:gdLst/>
              <a:ahLst/>
              <a:cxnLst/>
              <a:rect l="l" t="t" r="r" b="b"/>
              <a:pathLst>
                <a:path w="1948245" h="1092777">
                  <a:moveTo>
                    <a:pt x="0" y="0"/>
                  </a:moveTo>
                  <a:lnTo>
                    <a:pt x="1948245" y="0"/>
                  </a:lnTo>
                  <a:lnTo>
                    <a:pt x="1948245" y="1092777"/>
                  </a:lnTo>
                  <a:lnTo>
                    <a:pt x="0" y="1092777"/>
                  </a:lnTo>
                  <a:close/>
                </a:path>
              </a:pathLst>
            </a:custGeom>
            <a:solidFill>
              <a:srgbClr val="122666">
                <a:alpha val="7568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1948245" cy="1168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383308" y="5391530"/>
            <a:ext cx="3015421" cy="632760"/>
            <a:chOff x="0" y="0"/>
            <a:chExt cx="1043427" cy="21895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43427" cy="218954"/>
            </a:xfrm>
            <a:custGeom>
              <a:avLst/>
              <a:gdLst/>
              <a:ahLst/>
              <a:cxnLst/>
              <a:rect l="l" t="t" r="r" b="b"/>
              <a:pathLst>
                <a:path w="1043427" h="218954">
                  <a:moveTo>
                    <a:pt x="0" y="0"/>
                  </a:moveTo>
                  <a:lnTo>
                    <a:pt x="1043427" y="0"/>
                  </a:lnTo>
                  <a:lnTo>
                    <a:pt x="1043427" y="218954"/>
                  </a:lnTo>
                  <a:lnTo>
                    <a:pt x="0" y="218954"/>
                  </a:ln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1043427" cy="295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734684" y="3004448"/>
            <a:ext cx="5318702" cy="2352150"/>
          </a:xfrm>
          <a:custGeom>
            <a:avLst/>
            <a:gdLst/>
            <a:ahLst/>
            <a:cxnLst/>
            <a:rect l="l" t="t" r="r" b="b"/>
            <a:pathLst>
              <a:path w="5318702" h="2352150">
                <a:moveTo>
                  <a:pt x="0" y="0"/>
                </a:moveTo>
                <a:lnTo>
                  <a:pt x="5318702" y="0"/>
                </a:lnTo>
                <a:lnTo>
                  <a:pt x="5318702" y="2352150"/>
                </a:lnTo>
                <a:lnTo>
                  <a:pt x="0" y="2352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028700" y="6452384"/>
            <a:ext cx="4754889" cy="1462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1"/>
              </a:lnSpc>
            </a:pPr>
            <a:r>
              <a:rPr lang="en-US" sz="2793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Recordings, slides, and group chat  are posted and archived on INSIGHTS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710301" y="6224282"/>
            <a:ext cx="488432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Area where participating members can share experiences, post a resource, and ask or  respond to questions.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58581" y="5475571"/>
            <a:ext cx="2072352" cy="41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2491" b="1">
                <a:solidFill>
                  <a:srgbClr val="F5F8F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INSIGHTS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935545" y="5471421"/>
            <a:ext cx="2413079" cy="363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2190" b="1">
                <a:solidFill>
                  <a:srgbClr val="F5F8F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IDEA EXCHANGE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459383" y="6428117"/>
            <a:ext cx="492787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Liked a presenter? Check out their ELE profile and hit the Clike button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854842" y="5471421"/>
            <a:ext cx="2072352" cy="41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2491" b="1">
                <a:solidFill>
                  <a:srgbClr val="F5F8F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LIKE</a:t>
            </a:r>
          </a:p>
        </p:txBody>
      </p:sp>
      <p:sp>
        <p:nvSpPr>
          <p:cNvPr id="31" name="Freeform 31"/>
          <p:cNvSpPr/>
          <p:nvPr/>
        </p:nvSpPr>
        <p:spPr>
          <a:xfrm>
            <a:off x="6482011" y="3004448"/>
            <a:ext cx="5318702" cy="2352150"/>
          </a:xfrm>
          <a:custGeom>
            <a:avLst/>
            <a:gdLst/>
            <a:ahLst/>
            <a:cxnLst/>
            <a:rect l="l" t="t" r="r" b="b"/>
            <a:pathLst>
              <a:path w="5318702" h="2352150">
                <a:moveTo>
                  <a:pt x="0" y="0"/>
                </a:moveTo>
                <a:lnTo>
                  <a:pt x="5318702" y="0"/>
                </a:lnTo>
                <a:lnTo>
                  <a:pt x="5318702" y="2352150"/>
                </a:lnTo>
                <a:lnTo>
                  <a:pt x="0" y="23521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7" r="-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2234614" y="3004448"/>
            <a:ext cx="5318702" cy="2352150"/>
          </a:xfrm>
          <a:custGeom>
            <a:avLst/>
            <a:gdLst/>
            <a:ahLst/>
            <a:cxnLst/>
            <a:rect l="l" t="t" r="r" b="b"/>
            <a:pathLst>
              <a:path w="5318702" h="2352150">
                <a:moveTo>
                  <a:pt x="0" y="0"/>
                </a:moveTo>
                <a:lnTo>
                  <a:pt x="5318702" y="0"/>
                </a:lnTo>
                <a:lnTo>
                  <a:pt x="5318702" y="2352150"/>
                </a:lnTo>
                <a:lnTo>
                  <a:pt x="0" y="23521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7" r="-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10">
            <a:extLst>
              <a:ext uri="{FF2B5EF4-FFF2-40B4-BE49-F238E27FC236}">
                <a16:creationId xmlns:a16="http://schemas.microsoft.com/office/drawing/2014/main" id="{35C1A58D-3704-31FD-BCFB-CF26C3A85C0C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21CD044-66D7-438A-6281-63CB535370E4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45" name="Freeform 27">
            <a:extLst>
              <a:ext uri="{FF2B5EF4-FFF2-40B4-BE49-F238E27FC236}">
                <a16:creationId xmlns:a16="http://schemas.microsoft.com/office/drawing/2014/main" id="{586F8E3B-84BD-2AAA-403E-3F39E3D0CD16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Freeform 14">
            <a:extLst>
              <a:ext uri="{FF2B5EF4-FFF2-40B4-BE49-F238E27FC236}">
                <a16:creationId xmlns:a16="http://schemas.microsoft.com/office/drawing/2014/main" id="{A7CD7BE4-BF9F-032B-3A14-8AF5B44B32DD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94000"/>
          </a:blip>
          <a:srcRect t="21428" b="28571"/>
          <a:stretch>
            <a:fillRect/>
          </a:stretch>
        </p:blipFill>
        <p:spPr>
          <a:xfrm>
            <a:off x="0" y="0"/>
            <a:ext cx="18288000" cy="51435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10983" y="4472240"/>
            <a:ext cx="6877420" cy="3886683"/>
            <a:chOff x="-35799180" y="366573"/>
            <a:chExt cx="24359907" cy="13766679"/>
          </a:xfrm>
        </p:grpSpPr>
        <p:sp>
          <p:nvSpPr>
            <p:cNvPr id="5" name="Freeform 5"/>
            <p:cNvSpPr/>
            <p:nvPr/>
          </p:nvSpPr>
          <p:spPr>
            <a:xfrm>
              <a:off x="-35755971" y="429252"/>
              <a:ext cx="24316698" cy="13704000"/>
            </a:xfrm>
            <a:custGeom>
              <a:avLst/>
              <a:gdLst/>
              <a:ahLst/>
              <a:cxnLst/>
              <a:rect l="l" t="t" r="r" b="b"/>
              <a:pathLst>
                <a:path w="24316696" h="13704000">
                  <a:moveTo>
                    <a:pt x="23682965" y="2695875"/>
                  </a:moveTo>
                  <a:lnTo>
                    <a:pt x="23685504" y="3992545"/>
                  </a:lnTo>
                  <a:lnTo>
                    <a:pt x="24310345" y="5023785"/>
                  </a:lnTo>
                  <a:lnTo>
                    <a:pt x="24314154" y="12346604"/>
                  </a:lnTo>
                  <a:cubicBezTo>
                    <a:pt x="23832826" y="12827935"/>
                    <a:pt x="23428965" y="13230524"/>
                    <a:pt x="22961604" y="13697885"/>
                  </a:cubicBezTo>
                  <a:cubicBezTo>
                    <a:pt x="22757135" y="13653435"/>
                    <a:pt x="981716" y="13741065"/>
                    <a:pt x="327666" y="13683915"/>
                  </a:cubicBezTo>
                  <a:cubicBezTo>
                    <a:pt x="180346" y="13671215"/>
                    <a:pt x="116846" y="13556915"/>
                    <a:pt x="66046" y="13470554"/>
                  </a:cubicBezTo>
                  <a:cubicBezTo>
                    <a:pt x="15246" y="13384195"/>
                    <a:pt x="6" y="13301645"/>
                    <a:pt x="6" y="13263545"/>
                  </a:cubicBezTo>
                  <a:lnTo>
                    <a:pt x="6" y="501315"/>
                  </a:lnTo>
                  <a:cubicBezTo>
                    <a:pt x="-1265" y="230805"/>
                    <a:pt x="200665" y="14905"/>
                    <a:pt x="471175" y="14905"/>
                  </a:cubicBezTo>
                  <a:cubicBezTo>
                    <a:pt x="640085" y="44115"/>
                    <a:pt x="23745195" y="-42245"/>
                    <a:pt x="23967445" y="28875"/>
                  </a:cubicBezTo>
                  <a:cubicBezTo>
                    <a:pt x="24189695" y="99995"/>
                    <a:pt x="24314154" y="286685"/>
                    <a:pt x="24314154" y="491155"/>
                  </a:cubicBezTo>
                  <a:cubicBezTo>
                    <a:pt x="24314154" y="491155"/>
                    <a:pt x="24316695" y="1744645"/>
                    <a:pt x="24316695" y="1744645"/>
                  </a:cubicBezTo>
                  <a:lnTo>
                    <a:pt x="23682965" y="2695875"/>
                  </a:lnTo>
                  <a:close/>
                </a:path>
              </a:pathLst>
            </a:custGeom>
            <a:blipFill>
              <a:blip r:embed="rId3"/>
              <a:stretch>
                <a:fillRect l="-67" r="-6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-35799180" y="366573"/>
              <a:ext cx="24353521" cy="13713467"/>
            </a:xfrm>
            <a:custGeom>
              <a:avLst/>
              <a:gdLst/>
              <a:ahLst/>
              <a:cxnLst/>
              <a:rect l="l" t="t" r="r" b="b"/>
              <a:pathLst>
                <a:path w="24353521" h="13713466">
                  <a:moveTo>
                    <a:pt x="24061420" y="833126"/>
                  </a:moveTo>
                  <a:lnTo>
                    <a:pt x="16941800" y="833126"/>
                  </a:lnTo>
                  <a:lnTo>
                    <a:pt x="15369539" y="292106"/>
                  </a:lnTo>
                  <a:lnTo>
                    <a:pt x="15367000" y="292106"/>
                  </a:lnTo>
                  <a:cubicBezTo>
                    <a:pt x="15367000" y="292106"/>
                    <a:pt x="8989060" y="292106"/>
                    <a:pt x="8989060" y="292106"/>
                  </a:cubicBezTo>
                  <a:lnTo>
                    <a:pt x="7414260" y="834396"/>
                  </a:lnTo>
                  <a:lnTo>
                    <a:pt x="293370" y="834396"/>
                  </a:lnTo>
                  <a:lnTo>
                    <a:pt x="293370" y="1891036"/>
                  </a:lnTo>
                  <a:lnTo>
                    <a:pt x="835660" y="2269496"/>
                  </a:lnTo>
                  <a:lnTo>
                    <a:pt x="835660" y="12881616"/>
                  </a:lnTo>
                  <a:lnTo>
                    <a:pt x="5826760" y="12881616"/>
                  </a:lnTo>
                  <a:lnTo>
                    <a:pt x="7399020" y="13422636"/>
                  </a:lnTo>
                  <a:lnTo>
                    <a:pt x="7401560" y="13422636"/>
                  </a:lnTo>
                  <a:cubicBezTo>
                    <a:pt x="7401560" y="13422636"/>
                    <a:pt x="22871430" y="13422636"/>
                    <a:pt x="22871430" y="13422636"/>
                  </a:cubicBezTo>
                  <a:lnTo>
                    <a:pt x="22999700" y="13294366"/>
                  </a:lnTo>
                  <a:cubicBezTo>
                    <a:pt x="23110189" y="13183875"/>
                    <a:pt x="23210520" y="13083545"/>
                    <a:pt x="23308309" y="12985756"/>
                  </a:cubicBezTo>
                  <a:lnTo>
                    <a:pt x="23521670" y="12773666"/>
                  </a:lnTo>
                  <a:lnTo>
                    <a:pt x="23521670" y="4206246"/>
                  </a:lnTo>
                  <a:lnTo>
                    <a:pt x="23436580" y="4065276"/>
                  </a:lnTo>
                  <a:lnTo>
                    <a:pt x="23436580" y="2613666"/>
                  </a:lnTo>
                  <a:lnTo>
                    <a:pt x="24063961" y="1677676"/>
                  </a:lnTo>
                  <a:lnTo>
                    <a:pt x="24063961" y="834396"/>
                  </a:lnTo>
                  <a:close/>
                  <a:moveTo>
                    <a:pt x="24023320" y="1664976"/>
                  </a:moveTo>
                  <a:lnTo>
                    <a:pt x="23395939" y="2600966"/>
                  </a:lnTo>
                  <a:lnTo>
                    <a:pt x="23395939" y="4075436"/>
                  </a:lnTo>
                  <a:lnTo>
                    <a:pt x="23481030" y="4216406"/>
                  </a:lnTo>
                  <a:lnTo>
                    <a:pt x="23481030" y="12757156"/>
                  </a:lnTo>
                  <a:lnTo>
                    <a:pt x="23279100" y="12959086"/>
                  </a:lnTo>
                  <a:cubicBezTo>
                    <a:pt x="23181309" y="13056875"/>
                    <a:pt x="23080980" y="13157206"/>
                    <a:pt x="22970489" y="13267697"/>
                  </a:cubicBezTo>
                  <a:lnTo>
                    <a:pt x="22853650" y="13384536"/>
                  </a:lnTo>
                  <a:lnTo>
                    <a:pt x="7406640" y="13384536"/>
                  </a:lnTo>
                  <a:lnTo>
                    <a:pt x="5834380" y="12843516"/>
                  </a:lnTo>
                  <a:lnTo>
                    <a:pt x="5831840" y="12843516"/>
                  </a:lnTo>
                  <a:cubicBezTo>
                    <a:pt x="5831840" y="12843516"/>
                    <a:pt x="872490" y="12843516"/>
                    <a:pt x="872490" y="12843516"/>
                  </a:cubicBezTo>
                  <a:lnTo>
                    <a:pt x="872490" y="2247906"/>
                  </a:lnTo>
                  <a:lnTo>
                    <a:pt x="330200" y="1869446"/>
                  </a:lnTo>
                  <a:lnTo>
                    <a:pt x="330200" y="871226"/>
                  </a:lnTo>
                  <a:lnTo>
                    <a:pt x="7418070" y="871226"/>
                  </a:lnTo>
                  <a:lnTo>
                    <a:pt x="8992870" y="328936"/>
                  </a:lnTo>
                  <a:lnTo>
                    <a:pt x="15358111" y="328936"/>
                  </a:lnTo>
                  <a:lnTo>
                    <a:pt x="16930370" y="869956"/>
                  </a:lnTo>
                  <a:lnTo>
                    <a:pt x="16932911" y="869956"/>
                  </a:lnTo>
                  <a:cubicBezTo>
                    <a:pt x="16932911" y="869956"/>
                    <a:pt x="24022050" y="869956"/>
                    <a:pt x="24022050" y="869956"/>
                  </a:cubicBezTo>
                  <a:lnTo>
                    <a:pt x="24022050" y="1663706"/>
                  </a:lnTo>
                  <a:close/>
                  <a:moveTo>
                    <a:pt x="24353520" y="1765306"/>
                  </a:moveTo>
                  <a:lnTo>
                    <a:pt x="24353520" y="488956"/>
                  </a:lnTo>
                  <a:cubicBezTo>
                    <a:pt x="24353520" y="284486"/>
                    <a:pt x="24223980" y="99066"/>
                    <a:pt x="24032209" y="29216"/>
                  </a:cubicBezTo>
                  <a:cubicBezTo>
                    <a:pt x="23978870" y="8896"/>
                    <a:pt x="23921720" y="6"/>
                    <a:pt x="23863300" y="6"/>
                  </a:cubicBezTo>
                  <a:lnTo>
                    <a:pt x="9987280" y="6"/>
                  </a:lnTo>
                  <a:lnTo>
                    <a:pt x="490220" y="6"/>
                  </a:lnTo>
                  <a:cubicBezTo>
                    <a:pt x="219710" y="-1264"/>
                    <a:pt x="0" y="218446"/>
                    <a:pt x="0" y="488956"/>
                  </a:cubicBezTo>
                  <a:lnTo>
                    <a:pt x="0" y="1639576"/>
                  </a:lnTo>
                  <a:lnTo>
                    <a:pt x="0" y="13276586"/>
                  </a:lnTo>
                  <a:lnTo>
                    <a:pt x="2540" y="13276586"/>
                  </a:lnTo>
                  <a:cubicBezTo>
                    <a:pt x="17780" y="13420097"/>
                    <a:pt x="95250" y="13548366"/>
                    <a:pt x="215900" y="13630916"/>
                  </a:cubicBezTo>
                  <a:lnTo>
                    <a:pt x="219710" y="13633456"/>
                  </a:lnTo>
                  <a:cubicBezTo>
                    <a:pt x="240030" y="13647425"/>
                    <a:pt x="261620" y="13658856"/>
                    <a:pt x="284480" y="13669016"/>
                  </a:cubicBezTo>
                  <a:cubicBezTo>
                    <a:pt x="349250" y="13698225"/>
                    <a:pt x="417830" y="13713466"/>
                    <a:pt x="488950" y="13713466"/>
                  </a:cubicBezTo>
                  <a:lnTo>
                    <a:pt x="22990811" y="13713466"/>
                  </a:lnTo>
                  <a:lnTo>
                    <a:pt x="23190200" y="13514075"/>
                  </a:lnTo>
                  <a:cubicBezTo>
                    <a:pt x="23305771" y="13398506"/>
                    <a:pt x="23411180" y="13293097"/>
                    <a:pt x="23512780" y="13191497"/>
                  </a:cubicBezTo>
                  <a:lnTo>
                    <a:pt x="23610571" y="13093706"/>
                  </a:lnTo>
                  <a:cubicBezTo>
                    <a:pt x="23804880" y="12899396"/>
                    <a:pt x="23994111" y="12710166"/>
                    <a:pt x="24227791" y="12476486"/>
                  </a:cubicBezTo>
                  <a:lnTo>
                    <a:pt x="24353521" y="12350756"/>
                  </a:lnTo>
                  <a:lnTo>
                    <a:pt x="24353521" y="5020316"/>
                  </a:lnTo>
                  <a:lnTo>
                    <a:pt x="23726141" y="3982726"/>
                  </a:lnTo>
                  <a:lnTo>
                    <a:pt x="23726141" y="2701296"/>
                  </a:lnTo>
                  <a:lnTo>
                    <a:pt x="24353521" y="1765306"/>
                  </a:lnTo>
                  <a:close/>
                  <a:moveTo>
                    <a:pt x="24316689" y="5030476"/>
                  </a:moveTo>
                  <a:lnTo>
                    <a:pt x="24316689" y="12335516"/>
                  </a:lnTo>
                  <a:lnTo>
                    <a:pt x="24202389" y="12449816"/>
                  </a:lnTo>
                  <a:cubicBezTo>
                    <a:pt x="23969979" y="12682226"/>
                    <a:pt x="23780750" y="12872726"/>
                    <a:pt x="23585170" y="13067036"/>
                  </a:cubicBezTo>
                  <a:lnTo>
                    <a:pt x="23487379" y="13164827"/>
                  </a:lnTo>
                  <a:cubicBezTo>
                    <a:pt x="23385779" y="13266427"/>
                    <a:pt x="23280370" y="13371836"/>
                    <a:pt x="23164800" y="13487406"/>
                  </a:cubicBezTo>
                  <a:lnTo>
                    <a:pt x="22976839" y="13675366"/>
                  </a:lnTo>
                  <a:lnTo>
                    <a:pt x="490220" y="13675366"/>
                  </a:lnTo>
                  <a:cubicBezTo>
                    <a:pt x="424180" y="13675366"/>
                    <a:pt x="360680" y="13661397"/>
                    <a:pt x="300990" y="13633456"/>
                  </a:cubicBezTo>
                  <a:cubicBezTo>
                    <a:pt x="280670" y="13623297"/>
                    <a:pt x="260350" y="13613136"/>
                    <a:pt x="241300" y="13600436"/>
                  </a:cubicBezTo>
                  <a:lnTo>
                    <a:pt x="237490" y="13597897"/>
                  </a:lnTo>
                  <a:cubicBezTo>
                    <a:pt x="121920" y="13519156"/>
                    <a:pt x="49530" y="13394697"/>
                    <a:pt x="39370" y="13254997"/>
                  </a:cubicBezTo>
                  <a:lnTo>
                    <a:pt x="39370" y="13237216"/>
                  </a:lnTo>
                  <a:lnTo>
                    <a:pt x="38100" y="13237216"/>
                  </a:lnTo>
                  <a:lnTo>
                    <a:pt x="38100" y="1710696"/>
                  </a:lnTo>
                  <a:cubicBezTo>
                    <a:pt x="38100" y="1710696"/>
                    <a:pt x="38100" y="488956"/>
                    <a:pt x="38100" y="488956"/>
                  </a:cubicBezTo>
                  <a:cubicBezTo>
                    <a:pt x="38100" y="240036"/>
                    <a:pt x="241300" y="36836"/>
                    <a:pt x="490220" y="36836"/>
                  </a:cubicBezTo>
                  <a:lnTo>
                    <a:pt x="9697720" y="36836"/>
                  </a:lnTo>
                  <a:cubicBezTo>
                    <a:pt x="9697720" y="36836"/>
                    <a:pt x="23864570" y="36836"/>
                    <a:pt x="23864570" y="36836"/>
                  </a:cubicBezTo>
                  <a:cubicBezTo>
                    <a:pt x="23917911" y="36836"/>
                    <a:pt x="23969980" y="45726"/>
                    <a:pt x="24019511" y="64776"/>
                  </a:cubicBezTo>
                  <a:cubicBezTo>
                    <a:pt x="24197311" y="129546"/>
                    <a:pt x="24315420" y="299726"/>
                    <a:pt x="24315420" y="488956"/>
                  </a:cubicBezTo>
                  <a:lnTo>
                    <a:pt x="24315420" y="1753876"/>
                  </a:lnTo>
                  <a:lnTo>
                    <a:pt x="23688039" y="2689866"/>
                  </a:lnTo>
                  <a:lnTo>
                    <a:pt x="23688039" y="3994156"/>
                  </a:lnTo>
                  <a:lnTo>
                    <a:pt x="24315420" y="5031746"/>
                  </a:ln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629123" y="5419322"/>
            <a:ext cx="8755713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2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5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Session Title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46849" y="6628890"/>
            <a:ext cx="3806037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 Bold"/>
                <a:ea typeface="Calibri (MS) Bold"/>
                <a:cs typeface="Calibri (MS) Bold"/>
                <a:sym typeface="Calibri (MS) Bold"/>
              </a:rPr>
              <a:t>MONTH / DAY / YEAR</a:t>
            </a:r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2EF58614-8EBE-E122-B26A-C9A70F860788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1026E976-8B8B-C426-AA5E-0B827F0FCEE2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32" name="Freeform 27">
            <a:extLst>
              <a:ext uri="{FF2B5EF4-FFF2-40B4-BE49-F238E27FC236}">
                <a16:creationId xmlns:a16="http://schemas.microsoft.com/office/drawing/2014/main" id="{D83C68F8-09CB-AFC9-BDD6-D42B24614480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14">
            <a:extLst>
              <a:ext uri="{FF2B5EF4-FFF2-40B4-BE49-F238E27FC236}">
                <a16:creationId xmlns:a16="http://schemas.microsoft.com/office/drawing/2014/main" id="{DC1DBC4C-B897-82B6-34A9-2693AFC42CEA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70566" y="3030101"/>
            <a:ext cx="15371338" cy="474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8"/>
              </a:lnSpc>
              <a:spcBef>
                <a:spcPct val="0"/>
              </a:spcBef>
            </a:pPr>
            <a:r>
              <a:rPr lang="en-US" sz="295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Use these optional templates to bring your key points to life with clarity and impact.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076325"/>
            <a:ext cx="15953180" cy="159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82"/>
              </a:lnSpc>
            </a:pPr>
            <a:r>
              <a:rPr lang="en-US" sz="566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Optional Slide Formats </a:t>
            </a:r>
          </a:p>
          <a:p>
            <a:pPr algn="l">
              <a:lnSpc>
                <a:spcPts val="6282"/>
              </a:lnSpc>
              <a:spcBef>
                <a:spcPct val="0"/>
              </a:spcBef>
            </a:pPr>
            <a:endParaRPr lang="en-US" sz="5660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3202305"/>
            <a:ext cx="15622729" cy="384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These slides are designed for annotation activities and interactive engagement.</a:t>
            </a:r>
          </a:p>
          <a:p>
            <a:pPr algn="l">
              <a:lnSpc>
                <a:spcPts val="333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33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33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33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33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33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ELE’s Mentimeter login info:</a:t>
            </a:r>
          </a:p>
          <a:p>
            <a:pPr algn="l">
              <a:lnSpc>
                <a:spcPts val="333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✳ Mentimeter: events@learningexecutive.com PW: 2021-WISE | </a:t>
            </a:r>
            <a:r>
              <a:rPr lang="en-US" sz="30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4" tooltip="https://www.mentimeter.com"/>
              </a:rPr>
              <a:t>www.mentimeter.com/</a:t>
            </a:r>
          </a:p>
          <a:p>
            <a:pPr algn="l">
              <a:lnSpc>
                <a:spcPts val="3330"/>
              </a:lnSpc>
              <a:spcBef>
                <a:spcPct val="0"/>
              </a:spcBef>
            </a:pPr>
            <a:endParaRPr lang="en-US" sz="3000" u="sng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  <a:hlinkClick r:id="rId4" tooltip="https://www.mentimeter.com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67410" y="1076325"/>
            <a:ext cx="15953180" cy="159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82"/>
              </a:lnSpc>
            </a:pPr>
            <a:r>
              <a:rPr lang="en-US" sz="566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Activity Engagement Slides: </a:t>
            </a:r>
          </a:p>
          <a:p>
            <a:pPr algn="l">
              <a:lnSpc>
                <a:spcPts val="6282"/>
              </a:lnSpc>
              <a:spcBef>
                <a:spcPct val="0"/>
              </a:spcBef>
            </a:pPr>
            <a:r>
              <a:rPr lang="en-US" sz="566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Annotations &amp; Mentimeter Polls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538505" y="3693508"/>
            <a:ext cx="8770218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Use chat, polls, or word clouds to quickly surface what stood out to you and the group.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38505" y="5136096"/>
            <a:ext cx="14607633" cy="1245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2"/>
              </a:lnSpc>
            </a:pPr>
            <a:r>
              <a:rPr lang="en-US" sz="32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I</a:t>
            </a:r>
            <a:r>
              <a:rPr lang="en-US" sz="3200" b="1">
                <a:solidFill>
                  <a:srgbClr val="14141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nsert your chat/poll question…</a:t>
            </a:r>
          </a:p>
          <a:p>
            <a:pPr algn="l">
              <a:lnSpc>
                <a:spcPts val="4832"/>
              </a:lnSpc>
            </a:pPr>
            <a:r>
              <a:rPr lang="en-US" sz="3200" i="1">
                <a:solidFill>
                  <a:srgbClr val="141414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Keep it simple — one clear question works best.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2584493" y="6994377"/>
            <a:ext cx="5081212" cy="2263923"/>
            <a:chOff x="0" y="0"/>
            <a:chExt cx="6774949" cy="301856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774949" cy="3018564"/>
            </a:xfrm>
            <a:custGeom>
              <a:avLst/>
              <a:gdLst/>
              <a:ahLst/>
              <a:cxnLst/>
              <a:rect l="l" t="t" r="r" b="b"/>
              <a:pathLst>
                <a:path w="6774949" h="3018564">
                  <a:moveTo>
                    <a:pt x="0" y="0"/>
                  </a:moveTo>
                  <a:lnTo>
                    <a:pt x="6774949" y="0"/>
                  </a:lnTo>
                  <a:lnTo>
                    <a:pt x="6774949" y="3018564"/>
                  </a:lnTo>
                  <a:lnTo>
                    <a:pt x="0" y="3018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647" r="-1647" b="-2065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33543" y="831640"/>
              <a:ext cx="6005924" cy="15083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24"/>
                </a:lnSpc>
              </a:pPr>
              <a:r>
                <a:rPr lang="en-US" sz="3160">
                  <a:solidFill>
                    <a:srgbClr val="000E24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Join at menti.com</a:t>
              </a:r>
            </a:p>
            <a:p>
              <a:pPr algn="l">
                <a:lnSpc>
                  <a:spcPts val="4424"/>
                </a:lnSpc>
                <a:spcBef>
                  <a:spcPct val="0"/>
                </a:spcBef>
              </a:pPr>
              <a:r>
                <a:rPr lang="en-US" sz="3160">
                  <a:solidFill>
                    <a:srgbClr val="000E24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use code: ????????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538505" y="1266825"/>
            <a:ext cx="11251352" cy="61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5"/>
              </a:lnSpc>
            </a:pPr>
            <a:r>
              <a:rPr lang="en-US" sz="5660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Peer-Driven Insights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38505" y="2134173"/>
            <a:ext cx="1125135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 i="1">
                <a:solidFill>
                  <a:srgbClr val="99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Gather real-time reactions and patterns from participants.</a:t>
            </a: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EEB178F2-52E9-930D-679B-17648E1A050D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53C08F-64F9-8D61-FF8C-687254FB15E3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2" name="Freeform 27">
            <a:extLst>
              <a:ext uri="{FF2B5EF4-FFF2-40B4-BE49-F238E27FC236}">
                <a16:creationId xmlns:a16="http://schemas.microsoft.com/office/drawing/2014/main" id="{2822C30E-F510-8E81-EBD6-B7E8B2447D4F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CFBAAE74-E0CA-5FE8-A8B9-68C047BB5DFD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189735" y="3251600"/>
            <a:ext cx="7075767" cy="3567203"/>
          </a:xfrm>
          <a:custGeom>
            <a:avLst/>
            <a:gdLst/>
            <a:ahLst/>
            <a:cxnLst/>
            <a:rect l="l" t="t" r="r" b="b"/>
            <a:pathLst>
              <a:path w="7075767" h="3567203">
                <a:moveTo>
                  <a:pt x="0" y="0"/>
                </a:moveTo>
                <a:lnTo>
                  <a:pt x="7075768" y="0"/>
                </a:lnTo>
                <a:lnTo>
                  <a:pt x="7075768" y="3567203"/>
                </a:lnTo>
                <a:lnTo>
                  <a:pt x="0" y="35672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7481040"/>
            <a:ext cx="11794335" cy="914061"/>
          </a:xfrm>
          <a:custGeom>
            <a:avLst/>
            <a:gdLst/>
            <a:ahLst/>
            <a:cxnLst/>
            <a:rect l="l" t="t" r="r" b="b"/>
            <a:pathLst>
              <a:path w="11794335" h="914061">
                <a:moveTo>
                  <a:pt x="0" y="0"/>
                </a:moveTo>
                <a:lnTo>
                  <a:pt x="11794335" y="0"/>
                </a:lnTo>
                <a:lnTo>
                  <a:pt x="11794335" y="914061"/>
                </a:lnTo>
                <a:lnTo>
                  <a:pt x="0" y="914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9470081">
            <a:off x="12456225" y="5900280"/>
            <a:ext cx="2707117" cy="764760"/>
          </a:xfrm>
          <a:custGeom>
            <a:avLst/>
            <a:gdLst/>
            <a:ahLst/>
            <a:cxnLst/>
            <a:rect l="l" t="t" r="r" b="b"/>
            <a:pathLst>
              <a:path w="2707117" h="764760">
                <a:moveTo>
                  <a:pt x="0" y="0"/>
                </a:moveTo>
                <a:lnTo>
                  <a:pt x="2707117" y="0"/>
                </a:lnTo>
                <a:lnTo>
                  <a:pt x="2707117" y="764760"/>
                </a:lnTo>
                <a:lnTo>
                  <a:pt x="0" y="7647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972979" y="2592412"/>
            <a:ext cx="659188" cy="659188"/>
          </a:xfrm>
          <a:custGeom>
            <a:avLst/>
            <a:gdLst/>
            <a:ahLst/>
            <a:cxnLst/>
            <a:rect l="l" t="t" r="r" b="b"/>
            <a:pathLst>
              <a:path w="659188" h="659188">
                <a:moveTo>
                  <a:pt x="0" y="0"/>
                </a:moveTo>
                <a:lnTo>
                  <a:pt x="659188" y="0"/>
                </a:lnTo>
                <a:lnTo>
                  <a:pt x="659188" y="659188"/>
                </a:lnTo>
                <a:lnTo>
                  <a:pt x="0" y="659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7259300" y="5810674"/>
            <a:ext cx="611177" cy="611177"/>
          </a:xfrm>
          <a:custGeom>
            <a:avLst/>
            <a:gdLst/>
            <a:ahLst/>
            <a:cxnLst/>
            <a:rect l="l" t="t" r="r" b="b"/>
            <a:pathLst>
              <a:path w="611177" h="611177">
                <a:moveTo>
                  <a:pt x="0" y="0"/>
                </a:moveTo>
                <a:lnTo>
                  <a:pt x="611177" y="0"/>
                </a:lnTo>
                <a:lnTo>
                  <a:pt x="611177" y="611178"/>
                </a:lnTo>
                <a:lnTo>
                  <a:pt x="0" y="611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325715" y="6813866"/>
            <a:ext cx="667174" cy="667174"/>
          </a:xfrm>
          <a:custGeom>
            <a:avLst/>
            <a:gdLst/>
            <a:ahLst/>
            <a:cxnLst/>
            <a:rect l="l" t="t" r="r" b="b"/>
            <a:pathLst>
              <a:path w="667174" h="667174">
                <a:moveTo>
                  <a:pt x="0" y="0"/>
                </a:moveTo>
                <a:lnTo>
                  <a:pt x="667174" y="0"/>
                </a:lnTo>
                <a:lnTo>
                  <a:pt x="667174" y="667174"/>
                </a:lnTo>
                <a:lnTo>
                  <a:pt x="0" y="6671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054255" y="3203975"/>
            <a:ext cx="9854829" cy="2472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</a:pPr>
            <a:r>
              <a:rPr lang="en-US" sz="2799">
                <a:solidFill>
                  <a:srgbClr val="990000"/>
                </a:solidFill>
                <a:latin typeface="Calibri (MS)"/>
                <a:ea typeface="Calibri (MS)"/>
                <a:cs typeface="Calibri (MS)"/>
                <a:sym typeface="Calibri (MS)"/>
              </a:rPr>
              <a:t>Select the “View Options” menu at the top of the screen and choose Annotate. </a:t>
            </a:r>
          </a:p>
          <a:p>
            <a:pPr algn="l">
              <a:lnSpc>
                <a:spcPts val="3163"/>
              </a:lnSpc>
            </a:pPr>
            <a:endParaRPr lang="en-US" sz="2799">
              <a:solidFill>
                <a:srgbClr val="99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163"/>
              </a:lnSpc>
            </a:pPr>
            <a:endParaRPr lang="en-US" sz="2799">
              <a:solidFill>
                <a:srgbClr val="99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163"/>
              </a:lnSpc>
            </a:pPr>
            <a:r>
              <a:rPr lang="en-US" sz="2799">
                <a:solidFill>
                  <a:srgbClr val="990000"/>
                </a:solidFill>
                <a:latin typeface="Calibri (MS)"/>
                <a:ea typeface="Calibri (MS)"/>
                <a:cs typeface="Calibri (MS)"/>
                <a:sym typeface="Calibri (MS)"/>
              </a:rPr>
              <a:t>Annotate Tool Bar appears.</a:t>
            </a:r>
          </a:p>
          <a:p>
            <a:pPr algn="l">
              <a:lnSpc>
                <a:spcPts val="3163"/>
              </a:lnSpc>
            </a:pPr>
            <a:endParaRPr lang="en-US" sz="2799">
              <a:solidFill>
                <a:srgbClr val="99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03762" y="1322469"/>
            <a:ext cx="11719273" cy="61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5"/>
              </a:lnSpc>
            </a:pPr>
            <a:r>
              <a:rPr lang="en-US" sz="5660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Accessing Annotation Tools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B36F0CC6-B2FF-1FAB-B8E5-FEA946068D69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C70B85-5015-98B1-8947-CC7BF8C083F5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C04CCE85-EE1E-623B-3351-6C301F8D1389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0AB73D23-01CC-466C-3355-6ED5806AB9C6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560072" y="824062"/>
            <a:ext cx="12053170" cy="8105650"/>
          </a:xfrm>
          <a:custGeom>
            <a:avLst/>
            <a:gdLst/>
            <a:ahLst/>
            <a:cxnLst/>
            <a:rect l="l" t="t" r="r" b="b"/>
            <a:pathLst>
              <a:path w="12053170" h="8105650">
                <a:moveTo>
                  <a:pt x="0" y="0"/>
                </a:moveTo>
                <a:lnTo>
                  <a:pt x="12053170" y="0"/>
                </a:lnTo>
                <a:lnTo>
                  <a:pt x="12053170" y="8105650"/>
                </a:lnTo>
                <a:lnTo>
                  <a:pt x="0" y="81056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51" t="-453" r="-5057" b="-53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053625" y="2236470"/>
            <a:ext cx="2400685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33333"/>
                </a:solidFill>
                <a:latin typeface="Calibri (MS)"/>
                <a:ea typeface="Calibri (MS)"/>
                <a:cs typeface="Calibri (MS)"/>
                <a:sym typeface="Calibri (MS)"/>
              </a:rPr>
              <a:t>[ INSERT TEXT ]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33658" y="2236470"/>
            <a:ext cx="2400685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33333"/>
                </a:solidFill>
                <a:latin typeface="Calibri (MS)"/>
                <a:ea typeface="Calibri (MS)"/>
                <a:cs typeface="Calibri (MS)"/>
                <a:sym typeface="Calibri (MS)"/>
              </a:rPr>
              <a:t>[ INSERT TEXT ]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588977" y="2236470"/>
            <a:ext cx="2400685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33333"/>
                </a:solidFill>
                <a:latin typeface="Calibri (MS)"/>
                <a:ea typeface="Calibri (MS)"/>
                <a:cs typeface="Calibri (MS)"/>
                <a:sym typeface="Calibri (MS)"/>
              </a:rPr>
              <a:t>[ INSERT TEXT ]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753321" y="6659429"/>
            <a:ext cx="2400685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33333"/>
                </a:solidFill>
                <a:latin typeface="Calibri (MS)"/>
                <a:ea typeface="Calibri (MS)"/>
                <a:cs typeface="Calibri (MS)"/>
                <a:sym typeface="Calibri (MS)"/>
              </a:rPr>
              <a:t>[ INSERT TEXT ]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53625" y="6659429"/>
            <a:ext cx="2400685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33333"/>
                </a:solidFill>
                <a:latin typeface="Calibri (MS)"/>
                <a:ea typeface="Calibri (MS)"/>
                <a:cs typeface="Calibri (MS)"/>
                <a:sym typeface="Calibri (MS)"/>
              </a:rPr>
              <a:t>[ INSERT TEXT ]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23142" y="6659429"/>
            <a:ext cx="2400685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33333"/>
                </a:solidFill>
                <a:latin typeface="Calibri (MS)"/>
                <a:ea typeface="Calibri (MS)"/>
                <a:cs typeface="Calibri (MS)"/>
                <a:sym typeface="Calibri (MS)"/>
              </a:rPr>
              <a:t>[ INSERT TEXT ]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1301981"/>
            <a:ext cx="3654493" cy="127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88"/>
              </a:lnSpc>
            </a:pPr>
            <a:r>
              <a:rPr lang="en-US" sz="4384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Annotation</a:t>
            </a:r>
          </a:p>
          <a:p>
            <a:pPr algn="just">
              <a:lnSpc>
                <a:spcPts val="3288"/>
              </a:lnSpc>
            </a:pPr>
            <a:endParaRPr lang="en-US" sz="4384" b="1">
              <a:solidFill>
                <a:srgbClr val="99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3288"/>
              </a:lnSpc>
            </a:pPr>
            <a:r>
              <a:rPr lang="en-US" sz="4384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Activity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7D0118FC-B001-564D-1DB3-36F2BCA43D6E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766545-23B7-9B51-F146-8C596E9020B9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54515DA2-DA9F-739C-DEB5-3E48BAADA128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6867B37B-AE2F-2594-188E-AFE626CEECE3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H="1" flipV="1">
            <a:off x="12097424" y="0"/>
            <a:ext cx="0" cy="9672169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flipH="1" flipV="1">
            <a:off x="5983051" y="0"/>
            <a:ext cx="0" cy="9672169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9672169"/>
            <a:chOff x="0" y="0"/>
            <a:chExt cx="4274726" cy="22608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260820"/>
            </a:xfrm>
            <a:custGeom>
              <a:avLst/>
              <a:gdLst/>
              <a:ahLst/>
              <a:cxnLst/>
              <a:rect l="l" t="t" r="r" b="b"/>
              <a:pathLst>
                <a:path w="4274726" h="2260820">
                  <a:moveTo>
                    <a:pt x="0" y="0"/>
                  </a:moveTo>
                  <a:lnTo>
                    <a:pt x="4274726" y="0"/>
                  </a:lnTo>
                  <a:lnTo>
                    <a:pt x="4274726" y="2260820"/>
                  </a:lnTo>
                  <a:lnTo>
                    <a:pt x="0" y="2260820"/>
                  </a:lnTo>
                  <a:close/>
                </a:path>
              </a:pathLst>
            </a:custGeom>
            <a:solidFill>
              <a:srgbClr val="D9D9D9">
                <a:alpha val="1568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274726" cy="2279870"/>
            </a:xfrm>
            <a:prstGeom prst="rect">
              <a:avLst/>
            </a:prstGeom>
          </p:spPr>
          <p:txBody>
            <a:bodyPr lIns="57239" tIns="57239" rIns="57239" bIns="57239" rtlCol="0" anchor="ctr"/>
            <a:lstStyle/>
            <a:p>
              <a:pPr algn="ctr">
                <a:lnSpc>
                  <a:spcPts val="2293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0" y="0"/>
            <a:ext cx="18288000" cy="1371600"/>
          </a:xfrm>
          <a:custGeom>
            <a:avLst/>
            <a:gdLst/>
            <a:ahLst/>
            <a:cxnLst/>
            <a:rect l="l" t="t" r="r" b="b"/>
            <a:pathLst>
              <a:path w="18288000" h="1371600">
                <a:moveTo>
                  <a:pt x="0" y="0"/>
                </a:moveTo>
                <a:lnTo>
                  <a:pt x="18288000" y="0"/>
                </a:lnTo>
                <a:lnTo>
                  <a:pt x="182880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>
            <a:off x="0" y="1350135"/>
            <a:ext cx="18288000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305AF031-7F25-6F48-E7D0-ED1DA52D6057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34E5BF-0E00-E188-59C6-1626694CF229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2" name="Freeform 27">
            <a:extLst>
              <a:ext uri="{FF2B5EF4-FFF2-40B4-BE49-F238E27FC236}">
                <a16:creationId xmlns:a16="http://schemas.microsoft.com/office/drawing/2014/main" id="{C9DD06BA-0927-DEAD-6105-C0C29499E520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E52CBC75-4698-287E-6D70-5F76BEAC64DE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70566" y="3030101"/>
            <a:ext cx="15371338" cy="474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8"/>
              </a:lnSpc>
              <a:spcBef>
                <a:spcPct val="0"/>
              </a:spcBef>
            </a:pPr>
            <a:r>
              <a:rPr lang="en-US" sz="295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Use these optional templates to bring your key points to life with clarity and impact.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076325"/>
            <a:ext cx="15953180" cy="159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82"/>
              </a:lnSpc>
            </a:pPr>
            <a:r>
              <a:rPr lang="en-US" sz="566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More Slide Formats </a:t>
            </a:r>
          </a:p>
          <a:p>
            <a:pPr algn="l">
              <a:lnSpc>
                <a:spcPts val="6282"/>
              </a:lnSpc>
              <a:spcBef>
                <a:spcPct val="0"/>
              </a:spcBef>
            </a:pPr>
            <a:endParaRPr lang="en-US" sz="5660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Minimalist Dotted Shape"/>
          <p:cNvSpPr/>
          <p:nvPr/>
        </p:nvSpPr>
        <p:spPr>
          <a:xfrm rot="5316555">
            <a:off x="16901160" y="1119418"/>
            <a:ext cx="440398" cy="265271"/>
          </a:xfrm>
          <a:custGeom>
            <a:avLst/>
            <a:gdLst/>
            <a:ahLst/>
            <a:cxnLst/>
            <a:rect l="l" t="t" r="r" b="b"/>
            <a:pathLst>
              <a:path w="440398" h="265271">
                <a:moveTo>
                  <a:pt x="0" y="0"/>
                </a:moveTo>
                <a:lnTo>
                  <a:pt x="440399" y="0"/>
                </a:lnTo>
                <a:lnTo>
                  <a:pt x="440399" y="265271"/>
                </a:lnTo>
                <a:lnTo>
                  <a:pt x="0" y="265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2475" b="-15187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144000" y="1870270"/>
            <a:ext cx="7259166" cy="6546460"/>
            <a:chOff x="0" y="0"/>
            <a:chExt cx="9678889" cy="872861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l="28393" r="28393"/>
            <a:stretch>
              <a:fillRect/>
            </a:stretch>
          </p:blipFill>
          <p:spPr>
            <a:xfrm>
              <a:off x="0" y="0"/>
              <a:ext cx="9678889" cy="8728613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884834" y="1870270"/>
            <a:ext cx="6386353" cy="6546460"/>
            <a:chOff x="0" y="0"/>
            <a:chExt cx="5907123" cy="6055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07123" cy="6055216"/>
            </a:xfrm>
            <a:custGeom>
              <a:avLst/>
              <a:gdLst/>
              <a:ahLst/>
              <a:cxnLst/>
              <a:rect l="l" t="t" r="r" b="b"/>
              <a:pathLst>
                <a:path w="5907123" h="6055216">
                  <a:moveTo>
                    <a:pt x="5782663" y="6055216"/>
                  </a:moveTo>
                  <a:lnTo>
                    <a:pt x="124460" y="6055216"/>
                  </a:lnTo>
                  <a:cubicBezTo>
                    <a:pt x="55880" y="6055216"/>
                    <a:pt x="0" y="5999336"/>
                    <a:pt x="0" y="59307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663" y="0"/>
                  </a:lnTo>
                  <a:cubicBezTo>
                    <a:pt x="5851243" y="0"/>
                    <a:pt x="5907123" y="55880"/>
                    <a:pt x="5907123" y="124460"/>
                  </a:cubicBezTo>
                  <a:lnTo>
                    <a:pt x="5907123" y="5930756"/>
                  </a:lnTo>
                  <a:cubicBezTo>
                    <a:pt x="5907123" y="5999336"/>
                    <a:pt x="5851243" y="6055216"/>
                    <a:pt x="5782663" y="605521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798952" y="4224998"/>
            <a:ext cx="4558115" cy="1719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62"/>
              </a:lnSpc>
              <a:spcBef>
                <a:spcPct val="0"/>
              </a:spcBef>
            </a:pPr>
            <a:r>
              <a:rPr lang="en-US" sz="4147" b="1" u="none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Write a quote or a motivational statement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98952" y="6489886"/>
            <a:ext cx="4558115" cy="775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 u="none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Write the author, source, or your thoughts about the statement</a:t>
            </a:r>
          </a:p>
        </p:txBody>
      </p:sp>
      <p:sp>
        <p:nvSpPr>
          <p:cNvPr id="10" name="Freeform 10"/>
          <p:cNvSpPr/>
          <p:nvPr/>
        </p:nvSpPr>
        <p:spPr>
          <a:xfrm>
            <a:off x="2798952" y="3018207"/>
            <a:ext cx="831315" cy="574309"/>
          </a:xfrm>
          <a:custGeom>
            <a:avLst/>
            <a:gdLst/>
            <a:ahLst/>
            <a:cxnLst/>
            <a:rect l="l" t="t" r="r" b="b"/>
            <a:pathLst>
              <a:path w="831315" h="574309">
                <a:moveTo>
                  <a:pt x="0" y="0"/>
                </a:moveTo>
                <a:lnTo>
                  <a:pt x="831315" y="0"/>
                </a:lnTo>
                <a:lnTo>
                  <a:pt x="831315" y="574309"/>
                </a:lnTo>
                <a:lnTo>
                  <a:pt x="0" y="5743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0" y="8985008"/>
            <a:ext cx="18288000" cy="1301992"/>
            <a:chOff x="0" y="-96440"/>
            <a:chExt cx="24384000" cy="173599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723334"/>
              <a:ext cx="24384000" cy="897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3"/>
                </a:lnSpc>
              </a:pPr>
              <a:endParaRPr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454356" y="-96440"/>
              <a:ext cx="6635491" cy="1735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3"/>
                </a:lnSpc>
              </a:pPr>
              <a:endParaRPr/>
            </a:p>
          </p:txBody>
        </p:sp>
      </p:grpSp>
      <p:sp>
        <p:nvSpPr>
          <p:cNvPr id="21" name="Freeform 10">
            <a:extLst>
              <a:ext uri="{FF2B5EF4-FFF2-40B4-BE49-F238E27FC236}">
                <a16:creationId xmlns:a16="http://schemas.microsoft.com/office/drawing/2014/main" id="{1F1A31A1-7422-D042-148C-9B564347E574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38AA84-81D9-7A1B-6162-51B2A359BA6F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D854D148-096F-7A4E-FE9C-49ADC63BEDCE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E8ED01E3-C795-F1D3-1880-8876A54AE798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Minimalist Dotted Shape"/>
          <p:cNvSpPr/>
          <p:nvPr/>
        </p:nvSpPr>
        <p:spPr>
          <a:xfrm rot="5316555">
            <a:off x="16901160" y="1119418"/>
            <a:ext cx="440398" cy="265271"/>
          </a:xfrm>
          <a:custGeom>
            <a:avLst/>
            <a:gdLst/>
            <a:ahLst/>
            <a:cxnLst/>
            <a:rect l="l" t="t" r="r" b="b"/>
            <a:pathLst>
              <a:path w="440398" h="265271">
                <a:moveTo>
                  <a:pt x="0" y="0"/>
                </a:moveTo>
                <a:lnTo>
                  <a:pt x="440399" y="0"/>
                </a:lnTo>
                <a:lnTo>
                  <a:pt x="440399" y="265271"/>
                </a:lnTo>
                <a:lnTo>
                  <a:pt x="0" y="265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2475" b="-15187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7713258" cy="8229600"/>
            <a:chOff x="0" y="0"/>
            <a:chExt cx="10284344" cy="109728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l="31737" r="31737"/>
            <a:stretch>
              <a:fillRect/>
            </a:stretch>
          </p:blipFill>
          <p:spPr>
            <a:xfrm>
              <a:off x="0" y="0"/>
              <a:ext cx="10284344" cy="109728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9711018" y="4802336"/>
            <a:ext cx="7548282" cy="291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b="1" u="none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Write a quote </a:t>
            </a:r>
          </a:p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b="1" u="none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 a motivational statement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11018" y="8214995"/>
            <a:ext cx="6973698" cy="1043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Write the author, source,</a:t>
            </a:r>
            <a:r>
              <a:rPr lang="en-US" sz="2799" u="none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or your thoughts about the statement</a:t>
            </a:r>
          </a:p>
        </p:txBody>
      </p:sp>
      <p:sp>
        <p:nvSpPr>
          <p:cNvPr id="8" name="Freeform 8"/>
          <p:cNvSpPr/>
          <p:nvPr/>
        </p:nvSpPr>
        <p:spPr>
          <a:xfrm>
            <a:off x="9711018" y="3599794"/>
            <a:ext cx="831315" cy="574309"/>
          </a:xfrm>
          <a:custGeom>
            <a:avLst/>
            <a:gdLst/>
            <a:ahLst/>
            <a:cxnLst/>
            <a:rect l="l" t="t" r="r" b="b"/>
            <a:pathLst>
              <a:path w="831315" h="574309">
                <a:moveTo>
                  <a:pt x="0" y="0"/>
                </a:moveTo>
                <a:lnTo>
                  <a:pt x="831315" y="0"/>
                </a:lnTo>
                <a:lnTo>
                  <a:pt x="831315" y="574309"/>
                </a:lnTo>
                <a:lnTo>
                  <a:pt x="0" y="5743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3C125C1B-E783-5EEA-D810-9B3CFDABEDC3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895FA-DC36-EB9E-366B-F2E7CBA9A310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11" name="Freeform 27">
            <a:extLst>
              <a:ext uri="{FF2B5EF4-FFF2-40B4-BE49-F238E27FC236}">
                <a16:creationId xmlns:a16="http://schemas.microsoft.com/office/drawing/2014/main" id="{16EE8017-3B2E-C027-B9D5-A0AFE6AF60AF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0C82D916-1EFE-120E-867D-786878EE6FEB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bstract Typography-7"/>
          <p:cNvSpPr/>
          <p:nvPr/>
        </p:nvSpPr>
        <p:spPr>
          <a:xfrm>
            <a:off x="15855475" y="291245"/>
            <a:ext cx="1380458" cy="1380458"/>
          </a:xfrm>
          <a:custGeom>
            <a:avLst/>
            <a:gdLst/>
            <a:ahLst/>
            <a:cxnLst/>
            <a:rect l="l" t="t" r="r" b="b"/>
            <a:pathLst>
              <a:path w="1380458" h="1380458">
                <a:moveTo>
                  <a:pt x="0" y="0"/>
                </a:moveTo>
                <a:lnTo>
                  <a:pt x="1380458" y="0"/>
                </a:lnTo>
                <a:lnTo>
                  <a:pt x="1380458" y="1380458"/>
                </a:lnTo>
                <a:lnTo>
                  <a:pt x="0" y="138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893887" y="2166803"/>
            <a:ext cx="14500226" cy="5953393"/>
            <a:chOff x="0" y="0"/>
            <a:chExt cx="19333635" cy="793785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541" r="2541"/>
            <a:stretch>
              <a:fillRect/>
            </a:stretch>
          </p:blipFill>
          <p:spPr>
            <a:xfrm>
              <a:off x="0" y="0"/>
              <a:ext cx="19333635" cy="793785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317242" y="5143500"/>
            <a:ext cx="7615975" cy="3773987"/>
            <a:chOff x="0" y="0"/>
            <a:chExt cx="5896657" cy="2922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96658" cy="2922004"/>
            </a:xfrm>
            <a:custGeom>
              <a:avLst/>
              <a:gdLst/>
              <a:ahLst/>
              <a:cxnLst/>
              <a:rect l="l" t="t" r="r" b="b"/>
              <a:pathLst>
                <a:path w="5896658" h="2922004">
                  <a:moveTo>
                    <a:pt x="5772197" y="2922004"/>
                  </a:moveTo>
                  <a:lnTo>
                    <a:pt x="124460" y="2922004"/>
                  </a:lnTo>
                  <a:cubicBezTo>
                    <a:pt x="55880" y="2922004"/>
                    <a:pt x="0" y="2866124"/>
                    <a:pt x="0" y="27975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72197" y="0"/>
                  </a:lnTo>
                  <a:cubicBezTo>
                    <a:pt x="5840777" y="0"/>
                    <a:pt x="5896658" y="55880"/>
                    <a:pt x="5896658" y="124460"/>
                  </a:cubicBezTo>
                  <a:lnTo>
                    <a:pt x="5896658" y="2797544"/>
                  </a:lnTo>
                  <a:cubicBezTo>
                    <a:pt x="5896658" y="2866124"/>
                    <a:pt x="5840777" y="2922004"/>
                    <a:pt x="5772197" y="292200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93887" y="7319990"/>
            <a:ext cx="6531452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Slide Heading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413AAA4-4EA1-AF45-BF7A-D7EB1614F01A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9D0183-6885-4A14-EAD1-364FBD36D649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0" name="Freeform 27">
            <a:extLst>
              <a:ext uri="{FF2B5EF4-FFF2-40B4-BE49-F238E27FC236}">
                <a16:creationId xmlns:a16="http://schemas.microsoft.com/office/drawing/2014/main" id="{CF73A83C-0A17-7EA9-75FE-56DC8B5B5133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DD206BB2-FB0B-D1FA-E616-8A490916DF6C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14168" cy="10287000"/>
            <a:chOff x="0" y="0"/>
            <a:chExt cx="841889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2836" r="11128"/>
            <a:stretch>
              <a:fillRect/>
            </a:stretch>
          </p:blipFill>
          <p:spPr>
            <a:xfrm>
              <a:off x="0" y="0"/>
              <a:ext cx="841889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314167" y="3009900"/>
            <a:ext cx="11973832" cy="3119787"/>
            <a:chOff x="0" y="0"/>
            <a:chExt cx="3436387" cy="11897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36386" cy="1189720"/>
            </a:xfrm>
            <a:custGeom>
              <a:avLst/>
              <a:gdLst/>
              <a:ahLst/>
              <a:cxnLst/>
              <a:rect l="l" t="t" r="r" b="b"/>
              <a:pathLst>
                <a:path w="3436386" h="1189720">
                  <a:moveTo>
                    <a:pt x="0" y="0"/>
                  </a:moveTo>
                  <a:lnTo>
                    <a:pt x="3436386" y="0"/>
                  </a:lnTo>
                  <a:lnTo>
                    <a:pt x="3436386" y="1189720"/>
                  </a:lnTo>
                  <a:lnTo>
                    <a:pt x="0" y="1189720"/>
                  </a:lnTo>
                  <a:close/>
                </a:path>
              </a:pathLst>
            </a:custGeom>
            <a:solidFill>
              <a:srgbClr val="333333">
                <a:alpha val="73725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436387" cy="1237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781800" y="4705259"/>
            <a:ext cx="8762540" cy="778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7" b="0" i="0" u="none" strike="noStrike" kern="1200" cap="none" spc="-8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 Light"/>
                <a:ea typeface="Calibri (MS) Light"/>
                <a:cs typeface="Calibri (MS) Light"/>
                <a:sym typeface="Calibri (MS) Light"/>
              </a:rPr>
              <a:t>Connect with the brightest minds in Talent Leadership—spanning HR, business, and change leaders—to architect the workforce, the worker, and the work itself.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81800" y="3732460"/>
            <a:ext cx="10802559" cy="88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88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From Insight to Action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314167" y="6139148"/>
            <a:ext cx="11973833" cy="1478646"/>
            <a:chOff x="0" y="0"/>
            <a:chExt cx="12456025" cy="131114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 t="73487" r="40" b="7640"/>
            <a:stretch>
              <a:fillRect/>
            </a:stretch>
          </p:blipFill>
          <p:spPr>
            <a:xfrm>
              <a:off x="0" y="0"/>
              <a:ext cx="12456025" cy="1311141"/>
            </a:xfrm>
            <a:prstGeom prst="rect">
              <a:avLst/>
            </a:prstGeom>
          </p:spPr>
        </p:pic>
      </p:grpSp>
      <p:sp>
        <p:nvSpPr>
          <p:cNvPr id="22" name="Freeform 10">
            <a:extLst>
              <a:ext uri="{FF2B5EF4-FFF2-40B4-BE49-F238E27FC236}">
                <a16:creationId xmlns:a16="http://schemas.microsoft.com/office/drawing/2014/main" id="{80FF7ABA-5750-BD16-8F25-6C345AC78093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F2C3F3E8-9AD0-5852-609A-591375E64628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871703CD-D77F-432C-25D6-EF1FEF462FD2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951867" y="5985971"/>
            <a:ext cx="7518099" cy="2029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9407" lvl="1" indent="-294704" algn="l">
              <a:lnSpc>
                <a:spcPts val="4094"/>
              </a:lnSpc>
              <a:spcBef>
                <a:spcPct val="0"/>
              </a:spcBef>
              <a:buFont typeface="Arial"/>
              <a:buChar char="•"/>
            </a:pPr>
            <a:r>
              <a:rPr lang="en-US" sz="2729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</a:t>
            </a:r>
            <a:r>
              <a:rPr lang="en-US" sz="2729" b="1" u="none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laborate on what you want to discuss.</a:t>
            </a:r>
          </a:p>
          <a:p>
            <a:pPr marL="589407" lvl="1" indent="-294704" algn="l">
              <a:lnSpc>
                <a:spcPts val="4094"/>
              </a:lnSpc>
              <a:spcBef>
                <a:spcPct val="0"/>
              </a:spcBef>
              <a:buFont typeface="Arial"/>
              <a:buChar char="•"/>
            </a:pPr>
            <a:r>
              <a:rPr lang="en-US" sz="2729" b="1" u="none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Elaborate on what you want to discuss.</a:t>
            </a:r>
          </a:p>
          <a:p>
            <a:pPr marL="589407" lvl="1" indent="-294704" algn="l">
              <a:lnSpc>
                <a:spcPts val="4094"/>
              </a:lnSpc>
              <a:spcBef>
                <a:spcPct val="0"/>
              </a:spcBef>
              <a:buFont typeface="Arial"/>
              <a:buChar char="•"/>
            </a:pPr>
            <a:r>
              <a:rPr lang="en-US" sz="2729" b="1" u="none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Elaborate on what you want to discuss.</a:t>
            </a:r>
          </a:p>
          <a:p>
            <a:pPr marL="589407" lvl="1" indent="-294704" algn="l">
              <a:lnSpc>
                <a:spcPts val="4094"/>
              </a:lnSpc>
              <a:spcBef>
                <a:spcPct val="0"/>
              </a:spcBef>
              <a:buFont typeface="Arial"/>
              <a:buChar char="•"/>
            </a:pPr>
            <a:r>
              <a:rPr lang="en-US" sz="2729" b="1" u="none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Elaborate on what you want to discuss.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51867" y="2271442"/>
            <a:ext cx="6687186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Chart Page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815" y="1722552"/>
            <a:ext cx="7267049" cy="6721482"/>
          </a:xfrm>
          <a:prstGeom prst="rect">
            <a:avLst/>
          </a:prstGeom>
        </p:spPr>
      </p:pic>
      <p:sp>
        <p:nvSpPr>
          <p:cNvPr id="16" name="Freeform 10">
            <a:extLst>
              <a:ext uri="{FF2B5EF4-FFF2-40B4-BE49-F238E27FC236}">
                <a16:creationId xmlns:a16="http://schemas.microsoft.com/office/drawing/2014/main" id="{D20FA6EE-EF77-0257-52B2-097F478AE119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5B65CC-DC08-82EA-2D04-1983714BBC5C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18" name="Freeform 27">
            <a:extLst>
              <a:ext uri="{FF2B5EF4-FFF2-40B4-BE49-F238E27FC236}">
                <a16:creationId xmlns:a16="http://schemas.microsoft.com/office/drawing/2014/main" id="{B5AF5B96-A88D-5EE6-D342-E68FE4C7C001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049CE5E5-D86E-754E-2EE0-E353C00D349E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615755" y="1850145"/>
            <a:ext cx="6953886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Add a heading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718359" y="1860511"/>
            <a:ext cx="6953886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Add a heading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15755" y="4733535"/>
            <a:ext cx="6953886" cy="370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Present with ease and wow any audience with Canva Presentations. </a:t>
            </a:r>
          </a:p>
          <a:p>
            <a:pPr algn="l">
              <a:lnSpc>
                <a:spcPts val="419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Choose from over a thousand professionally-made templates to fit any objective or topic. Make it your own by customizing it with text and photos.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18359" y="4733535"/>
            <a:ext cx="6953886" cy="370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Present with ease and wow any audience with Canva Presentations. </a:t>
            </a:r>
          </a:p>
          <a:p>
            <a:pPr algn="l">
              <a:lnSpc>
                <a:spcPts val="419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Choose from over a thousand professionally-made templates to fit any objective or topic. Make it your own by customizing it with text and photos. 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D57EB5EB-926B-6138-D968-A788B23A28D0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96F8B7-D3F7-EFC4-CED9-ECB226CBF59E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19" name="Freeform 27">
            <a:extLst>
              <a:ext uri="{FF2B5EF4-FFF2-40B4-BE49-F238E27FC236}">
                <a16:creationId xmlns:a16="http://schemas.microsoft.com/office/drawing/2014/main" id="{D6D4906D-2D1A-C1B7-7764-1ADEAD1595FC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DDBF3754-E46B-F513-A894-80C545200DFB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922744" y="1746296"/>
            <a:ext cx="14442513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Add a heading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22744" y="4313509"/>
            <a:ext cx="6799160" cy="370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799" u="none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Present with ease and wow any audience with Canva Presentations. </a:t>
            </a: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endParaRPr lang="en-US" sz="2799" u="none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799" u="none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Choose from over a thousand professionally-made templates to fit any objective or topic. Make it your own by customizing it with text and photos.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66097" y="4313509"/>
            <a:ext cx="6799160" cy="370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Present with ease and wow any audience with Canva Presentations. </a:t>
            </a:r>
          </a:p>
          <a:p>
            <a:pPr algn="l">
              <a:lnSpc>
                <a:spcPts val="419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Choose from over a thousand professionally-made templates to fit any objective or topic. Make it your own by customizing it with text and photos. 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2E7BCC4B-BEC8-90DF-9ACB-0ABF82211B29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474B5C-5487-9E77-E4C6-C70627CC2700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18" name="Freeform 27">
            <a:extLst>
              <a:ext uri="{FF2B5EF4-FFF2-40B4-BE49-F238E27FC236}">
                <a16:creationId xmlns:a16="http://schemas.microsoft.com/office/drawing/2014/main" id="{85C75DA8-B70F-5282-CE54-554F6FD94389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C4A75E49-16B5-5EA5-3C4E-D025108E4E08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245918" y="2303237"/>
            <a:ext cx="6931661" cy="579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Present with ease and wow any audience with Canva Presentations. Choose from over a thousand professionally-made templates to fit any objective or topic. </a:t>
            </a:r>
          </a:p>
          <a:p>
            <a:pPr algn="l">
              <a:lnSpc>
                <a:spcPts val="419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Make it your own by customizing it with text and photos. </a:t>
            </a:r>
          </a:p>
          <a:p>
            <a:pPr algn="l">
              <a:lnSpc>
                <a:spcPts val="419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Apply page animations and transitions to your Canva Presentation to emphasize ideas and make them even more memorable.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10421" y="2315527"/>
            <a:ext cx="5498182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Add a heading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8D5B67A5-A646-3BF0-283C-DA20D8E95C2A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46654F-91A2-159B-CC73-7D7CB8FB6F0A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17" name="Freeform 27">
            <a:extLst>
              <a:ext uri="{FF2B5EF4-FFF2-40B4-BE49-F238E27FC236}">
                <a16:creationId xmlns:a16="http://schemas.microsoft.com/office/drawing/2014/main" id="{45B540C6-C8D3-F275-C478-040C5DCB0BBB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8FC510BE-3F34-E455-14B8-647CF2A29CB6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7A1EDA58-D37D-C8D4-654B-511CAEA777D8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C5F19F-BB42-5C07-2237-2054D52B4B92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15" name="Freeform 27">
            <a:extLst>
              <a:ext uri="{FF2B5EF4-FFF2-40B4-BE49-F238E27FC236}">
                <a16:creationId xmlns:a16="http://schemas.microsoft.com/office/drawing/2014/main" id="{F2167B4C-A2D5-19B4-5FE8-7370D64F2244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AF5E13FD-A432-9D4D-A37F-64D649C43471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171854" y="1950653"/>
            <a:ext cx="7906335" cy="4145466"/>
            <a:chOff x="0" y="0"/>
            <a:chExt cx="10541780" cy="552728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2837" r="12837"/>
            <a:stretch>
              <a:fillRect/>
            </a:stretch>
          </p:blipFill>
          <p:spPr>
            <a:xfrm>
              <a:off x="0" y="0"/>
              <a:ext cx="10541780" cy="552728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031916" y="4282778"/>
            <a:ext cx="4935226" cy="4053568"/>
            <a:chOff x="0" y="0"/>
            <a:chExt cx="6580302" cy="540475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26276" r="26276"/>
            <a:stretch>
              <a:fillRect/>
            </a:stretch>
          </p:blipFill>
          <p:spPr>
            <a:xfrm>
              <a:off x="0" y="0"/>
              <a:ext cx="6580302" cy="5404758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4061224" y="1950653"/>
            <a:ext cx="2905919" cy="2072733"/>
            <a:chOff x="0" y="0"/>
            <a:chExt cx="3874559" cy="276364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22682" r="22682"/>
            <a:stretch>
              <a:fillRect/>
            </a:stretch>
          </p:blipFill>
          <p:spPr>
            <a:xfrm>
              <a:off x="0" y="0"/>
              <a:ext cx="3874559" cy="2763644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2031916" y="1950653"/>
            <a:ext cx="1239263" cy="123926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031916" y="1858640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b="1" u="non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47913" y="6470853"/>
            <a:ext cx="7030276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679"/>
              </a:lnSpc>
            </a:pPr>
            <a:r>
              <a:rPr lang="en-US" sz="6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Add a</a:t>
            </a:r>
          </a:p>
          <a:p>
            <a:pPr marL="0" lvl="0" indent="0" algn="r">
              <a:lnSpc>
                <a:spcPts val="7679"/>
              </a:lnSpc>
              <a:spcBef>
                <a:spcPct val="0"/>
              </a:spcBef>
            </a:pPr>
            <a:r>
              <a:rPr lang="en-US" sz="6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Section Title</a:t>
            </a:r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520E15A7-1247-E608-912A-DDF9CE3E800E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388FD5-B486-34E1-5181-CCB4BD8D6F04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5" name="Freeform 27">
            <a:extLst>
              <a:ext uri="{FF2B5EF4-FFF2-40B4-BE49-F238E27FC236}">
                <a16:creationId xmlns:a16="http://schemas.microsoft.com/office/drawing/2014/main" id="{9F613258-83E5-8ED8-56FD-30FB0547248B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9CFDB314-EC76-B652-C2A1-ECF3406FAC4A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19862" y="2050713"/>
            <a:ext cx="7000610" cy="2878999"/>
            <a:chOff x="0" y="0"/>
            <a:chExt cx="5420212" cy="22290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20212" cy="2229061"/>
            </a:xfrm>
            <a:custGeom>
              <a:avLst/>
              <a:gdLst/>
              <a:ahLst/>
              <a:cxnLst/>
              <a:rect l="l" t="t" r="r" b="b"/>
              <a:pathLst>
                <a:path w="5420212" h="2229061">
                  <a:moveTo>
                    <a:pt x="5295752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2104601"/>
                  </a:lnTo>
                  <a:cubicBezTo>
                    <a:pt x="5420212" y="2173181"/>
                    <a:pt x="5364332" y="2229061"/>
                    <a:pt x="5295752" y="222906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19862" y="5376338"/>
            <a:ext cx="7000610" cy="2859949"/>
            <a:chOff x="0" y="0"/>
            <a:chExt cx="5420212" cy="22143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20212" cy="2214311"/>
            </a:xfrm>
            <a:custGeom>
              <a:avLst/>
              <a:gdLst/>
              <a:ahLst/>
              <a:cxnLst/>
              <a:rect l="l" t="t" r="r" b="b"/>
              <a:pathLst>
                <a:path w="5420212" h="2214311">
                  <a:moveTo>
                    <a:pt x="5295752" y="2214311"/>
                  </a:moveTo>
                  <a:lnTo>
                    <a:pt x="124460" y="2214311"/>
                  </a:lnTo>
                  <a:cubicBezTo>
                    <a:pt x="55880" y="2214311"/>
                    <a:pt x="0" y="2158431"/>
                    <a:pt x="0" y="20898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2089851"/>
                  </a:lnTo>
                  <a:cubicBezTo>
                    <a:pt x="5420212" y="2158431"/>
                    <a:pt x="5364332" y="2214311"/>
                    <a:pt x="5295752" y="221431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367528" y="2050713"/>
            <a:ext cx="7000610" cy="2878999"/>
            <a:chOff x="0" y="0"/>
            <a:chExt cx="5420212" cy="222906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20212" cy="2229061"/>
            </a:xfrm>
            <a:custGeom>
              <a:avLst/>
              <a:gdLst/>
              <a:ahLst/>
              <a:cxnLst/>
              <a:rect l="l" t="t" r="r" b="b"/>
              <a:pathLst>
                <a:path w="5420212" h="2229061">
                  <a:moveTo>
                    <a:pt x="5295752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2104601"/>
                  </a:lnTo>
                  <a:cubicBezTo>
                    <a:pt x="5420212" y="2173181"/>
                    <a:pt x="5364332" y="2229061"/>
                    <a:pt x="5295752" y="222906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67528" y="5376338"/>
            <a:ext cx="7000610" cy="2859949"/>
            <a:chOff x="0" y="0"/>
            <a:chExt cx="5420212" cy="22143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20212" cy="2214311"/>
            </a:xfrm>
            <a:custGeom>
              <a:avLst/>
              <a:gdLst/>
              <a:ahLst/>
              <a:cxnLst/>
              <a:rect l="l" t="t" r="r" b="b"/>
              <a:pathLst>
                <a:path w="5420212" h="2214311">
                  <a:moveTo>
                    <a:pt x="5295752" y="2214311"/>
                  </a:moveTo>
                  <a:lnTo>
                    <a:pt x="124460" y="2214311"/>
                  </a:lnTo>
                  <a:cubicBezTo>
                    <a:pt x="55880" y="2214311"/>
                    <a:pt x="0" y="2158431"/>
                    <a:pt x="0" y="20898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2089851"/>
                  </a:lnTo>
                  <a:cubicBezTo>
                    <a:pt x="5420212" y="2158431"/>
                    <a:pt x="5364332" y="2214311"/>
                    <a:pt x="5295752" y="221431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462601" y="2920617"/>
            <a:ext cx="5915133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Write your topic</a:t>
            </a:r>
          </a:p>
          <a:p>
            <a:pPr algn="ctr">
              <a:lnSpc>
                <a:spcPts val="4620"/>
              </a:lnSpc>
            </a:pPr>
            <a:r>
              <a:rPr lang="en-US" sz="42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 idea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62601" y="6236718"/>
            <a:ext cx="5915133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Write your topic</a:t>
            </a:r>
          </a:p>
          <a:p>
            <a:pPr algn="ctr">
              <a:lnSpc>
                <a:spcPts val="4620"/>
              </a:lnSpc>
            </a:pPr>
            <a:r>
              <a:rPr lang="en-US" sz="42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 idea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10266" y="2920617"/>
            <a:ext cx="5915133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Write your topic</a:t>
            </a:r>
          </a:p>
          <a:p>
            <a:pPr algn="ctr">
              <a:lnSpc>
                <a:spcPts val="4620"/>
              </a:lnSpc>
            </a:pPr>
            <a:r>
              <a:rPr lang="en-US" sz="42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 idea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10266" y="6236718"/>
            <a:ext cx="5915133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Write your topic</a:t>
            </a:r>
          </a:p>
          <a:p>
            <a:pPr algn="ctr">
              <a:lnSpc>
                <a:spcPts val="4620"/>
              </a:lnSpc>
            </a:pPr>
            <a:r>
              <a:rPr lang="en-US" sz="42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 idea</a:t>
            </a: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494C2E81-F943-BFC3-D3F8-DBF628D688AF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31DE97-0798-910C-F854-ECCCFD4A1ABD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50AFF56D-B600-8D5B-8E30-EF987CB9060C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14">
            <a:extLst>
              <a:ext uri="{FF2B5EF4-FFF2-40B4-BE49-F238E27FC236}">
                <a16:creationId xmlns:a16="http://schemas.microsoft.com/office/drawing/2014/main" id="{E0041722-54CD-6E1C-9E4D-A1CFBB6FA0E6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3013553"/>
            <a:ext cx="15622729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These conversation prompts make it easy to spark engagement and interaction.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076325"/>
            <a:ext cx="15953180" cy="1816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3"/>
              </a:lnSpc>
            </a:pPr>
            <a:r>
              <a:rPr lang="en-US" sz="6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Conversation Starter Slides</a:t>
            </a:r>
          </a:p>
          <a:p>
            <a:pPr algn="l">
              <a:lnSpc>
                <a:spcPts val="7103"/>
              </a:lnSpc>
              <a:spcBef>
                <a:spcPct val="0"/>
              </a:spcBef>
            </a:pPr>
            <a:endParaRPr lang="en-US" sz="6399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1266825"/>
            <a:ext cx="13887807" cy="61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3"/>
              </a:lnSpc>
            </a:pPr>
            <a:r>
              <a:rPr lang="en-US" sz="5657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Converstation starer activity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3222637"/>
            <a:ext cx="16230600" cy="3684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11495" lvl="1" indent="-555748" algn="l">
              <a:lnSpc>
                <a:spcPts val="5817"/>
              </a:lnSpc>
              <a:buFont typeface="Arial"/>
              <a:buChar char="•"/>
            </a:pPr>
            <a:r>
              <a:rPr lang="en-US" sz="5148" b="1">
                <a:solidFill>
                  <a:srgbClr val="99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[Add your question(s) for the discussion activity here]</a:t>
            </a:r>
          </a:p>
          <a:p>
            <a:pPr algn="l">
              <a:lnSpc>
                <a:spcPts val="5817"/>
              </a:lnSpc>
            </a:pPr>
            <a:endParaRPr lang="en-US" sz="5148" b="1">
              <a:solidFill>
                <a:srgbClr val="99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111495" lvl="1" indent="-555748" algn="l">
              <a:lnSpc>
                <a:spcPts val="5817"/>
              </a:lnSpc>
              <a:buFont typeface="Arial"/>
              <a:buChar char="•"/>
            </a:pPr>
            <a:r>
              <a:rPr lang="en-US" sz="5148" b="1">
                <a:solidFill>
                  <a:srgbClr val="99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[Add your question(s) for the discussion activity here]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2178088" y="6613953"/>
            <a:ext cx="5081212" cy="2141040"/>
            <a:chOff x="0" y="0"/>
            <a:chExt cx="6774949" cy="285472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774949" cy="2854720"/>
            </a:xfrm>
            <a:custGeom>
              <a:avLst/>
              <a:gdLst/>
              <a:ahLst/>
              <a:cxnLst/>
              <a:rect l="l" t="t" r="r" b="b"/>
              <a:pathLst>
                <a:path w="6774949" h="2854720">
                  <a:moveTo>
                    <a:pt x="0" y="0"/>
                  </a:moveTo>
                  <a:lnTo>
                    <a:pt x="6774949" y="0"/>
                  </a:lnTo>
                  <a:lnTo>
                    <a:pt x="6774949" y="2854720"/>
                  </a:lnTo>
                  <a:lnTo>
                    <a:pt x="0" y="2854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82" b="-2232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33543" y="841165"/>
              <a:ext cx="6005924" cy="133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3"/>
                </a:lnSpc>
                <a:spcBef>
                  <a:spcPct val="0"/>
                </a:spcBef>
              </a:pPr>
              <a:r>
                <a:rPr lang="en-US" sz="2788">
                  <a:solidFill>
                    <a:srgbClr val="000E24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Use the chat box to share your response.</a:t>
              </a:r>
            </a:p>
          </p:txBody>
        </p: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id="{9C5052BD-EF4A-6C00-FF66-65B7B0F2AEE0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4828B-8C58-01DB-A611-04E991CE28B9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0" name="Freeform 27">
            <a:extLst>
              <a:ext uri="{FF2B5EF4-FFF2-40B4-BE49-F238E27FC236}">
                <a16:creationId xmlns:a16="http://schemas.microsoft.com/office/drawing/2014/main" id="{1ACC1931-166F-025F-C8DB-7D70E95F469F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E47C110A-13C1-4B0D-4540-561CA3EB7E95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3053366"/>
            <a:ext cx="16230600" cy="680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81"/>
              </a:lnSpc>
            </a:pPr>
            <a:r>
              <a:rPr lang="en-US" sz="4762" b="1">
                <a:solidFill>
                  <a:srgbClr val="99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Lorem ipsum dolor sit amet________________________?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178088" y="6613953"/>
            <a:ext cx="5081212" cy="2141040"/>
            <a:chOff x="0" y="0"/>
            <a:chExt cx="6774949" cy="2854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74949" cy="2854720"/>
            </a:xfrm>
            <a:custGeom>
              <a:avLst/>
              <a:gdLst/>
              <a:ahLst/>
              <a:cxnLst/>
              <a:rect l="l" t="t" r="r" b="b"/>
              <a:pathLst>
                <a:path w="6774949" h="2854720">
                  <a:moveTo>
                    <a:pt x="0" y="0"/>
                  </a:moveTo>
                  <a:lnTo>
                    <a:pt x="6774949" y="0"/>
                  </a:lnTo>
                  <a:lnTo>
                    <a:pt x="6774949" y="2854720"/>
                  </a:lnTo>
                  <a:lnTo>
                    <a:pt x="0" y="2854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82" b="-2232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33543" y="841165"/>
              <a:ext cx="6005924" cy="133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3"/>
                </a:lnSpc>
                <a:spcBef>
                  <a:spcPct val="0"/>
                </a:spcBef>
              </a:pPr>
              <a:r>
                <a:rPr lang="en-US" sz="2788">
                  <a:solidFill>
                    <a:srgbClr val="000E24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Use the chat box to share your response.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1266825"/>
            <a:ext cx="13887807" cy="61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3"/>
              </a:lnSpc>
            </a:pPr>
            <a:r>
              <a:rPr lang="en-US" sz="5657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Complete the sentence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D144EB60-E214-463D-C96D-624F315B0D09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9C8073-20C4-3DB9-D35A-4AF974A339B7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0" name="Freeform 27">
            <a:extLst>
              <a:ext uri="{FF2B5EF4-FFF2-40B4-BE49-F238E27FC236}">
                <a16:creationId xmlns:a16="http://schemas.microsoft.com/office/drawing/2014/main" id="{CA3655E1-AD90-5DF1-7625-8FB8EF9701D3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62D0EEA2-1707-31BF-C892-BF30E186CED8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2911341" y="320736"/>
            <a:ext cx="5376659" cy="5464969"/>
          </a:xfrm>
          <a:custGeom>
            <a:avLst/>
            <a:gdLst/>
            <a:ahLst/>
            <a:cxnLst/>
            <a:rect l="l" t="t" r="r" b="b"/>
            <a:pathLst>
              <a:path w="5376659" h="5464969">
                <a:moveTo>
                  <a:pt x="0" y="0"/>
                </a:moveTo>
                <a:lnTo>
                  <a:pt x="5376659" y="0"/>
                </a:lnTo>
                <a:lnTo>
                  <a:pt x="5376659" y="5464969"/>
                </a:lnTo>
                <a:lnTo>
                  <a:pt x="0" y="54649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r="-90619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565842" y="5333744"/>
            <a:ext cx="2952793" cy="59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Full Name</a:t>
            </a:r>
          </a:p>
          <a:p>
            <a:pPr marL="0" marR="0" lvl="0" indent="0" algn="ctr" defTabSz="914400" rtl="0" eaLnBrk="1" fontAlgn="auto" latinLnBrk="0" hangingPunct="1">
              <a:lnSpc>
                <a:spcPts val="2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1" i="0" u="none" strike="noStrike" kern="1200" cap="none" spc="0" normalizeH="0" baseline="0" noProof="0">
              <a:ln>
                <a:noFill/>
              </a:ln>
              <a:solidFill>
                <a:srgbClr val="141414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65842" y="5607655"/>
            <a:ext cx="2952793" cy="311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>
                <a:ln>
                  <a:noFill/>
                </a:ln>
                <a:solidFill>
                  <a:srgbClr val="BF0404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Company Name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05634" y="8267810"/>
            <a:ext cx="2370627" cy="283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13" b="0" i="0" u="none" strike="noStrike" kern="120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Full Name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05634" y="8525952"/>
            <a:ext cx="2370627" cy="25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42" b="0" i="0" u="none" strike="noStrike" kern="1200" cap="none" spc="0" normalizeH="0" baseline="0" noProof="0">
                <a:ln>
                  <a:noFill/>
                </a:ln>
                <a:solidFill>
                  <a:srgbClr val="BF0404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Company Name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844274" y="6653332"/>
            <a:ext cx="1070825" cy="158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>
                <a:ln>
                  <a:noFill/>
                </a:ln>
                <a:solidFill>
                  <a:srgbClr val="3E4E61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Producer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94459" y="8267810"/>
            <a:ext cx="2370627" cy="283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13" b="0" i="0" u="none" strike="noStrike" kern="120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Full Name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94459" y="8525952"/>
            <a:ext cx="2370627" cy="25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42" b="0" i="0" u="none" strike="noStrike" kern="1200" cap="none" spc="0" normalizeH="0" baseline="0" noProof="0">
                <a:ln>
                  <a:noFill/>
                </a:ln>
                <a:solidFill>
                  <a:srgbClr val="BF0404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Company Name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668153" y="6653332"/>
            <a:ext cx="1007903" cy="15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>
                <a:ln>
                  <a:noFill/>
                </a:ln>
                <a:solidFill>
                  <a:srgbClr val="3E4E61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Producer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667604" y="5315203"/>
            <a:ext cx="2952793" cy="59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Full Name</a:t>
            </a:r>
          </a:p>
          <a:p>
            <a:pPr marL="0" marR="0" lvl="0" indent="0" algn="ctr" defTabSz="914400" rtl="0" eaLnBrk="1" fontAlgn="auto" latinLnBrk="0" hangingPunct="1">
              <a:lnSpc>
                <a:spcPts val="2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1" i="0" u="none" strike="noStrike" kern="1200" cap="none" spc="0" normalizeH="0" baseline="0" noProof="0">
              <a:ln>
                <a:noFill/>
              </a:ln>
              <a:solidFill>
                <a:srgbClr val="141414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7667604" y="5589114"/>
            <a:ext cx="2952793" cy="311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>
                <a:ln>
                  <a:noFill/>
                </a:ln>
                <a:solidFill>
                  <a:srgbClr val="BF0404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Company Name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769366" y="5242076"/>
            <a:ext cx="2952793" cy="59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Full Name</a:t>
            </a:r>
          </a:p>
          <a:p>
            <a:pPr marL="0" marR="0" lvl="0" indent="0" algn="ctr" defTabSz="914400" rtl="0" eaLnBrk="1" fontAlgn="auto" latinLnBrk="0" hangingPunct="1">
              <a:lnSpc>
                <a:spcPts val="2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1" i="0" u="none" strike="noStrike" kern="1200" cap="none" spc="0" normalizeH="0" baseline="0" noProof="0">
              <a:ln>
                <a:noFill/>
              </a:ln>
              <a:solidFill>
                <a:srgbClr val="141414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2769366" y="5515987"/>
            <a:ext cx="2952793" cy="311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>
                <a:ln>
                  <a:noFill/>
                </a:ln>
                <a:solidFill>
                  <a:srgbClr val="BF0404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Company Name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0" y="520070"/>
            <a:ext cx="18288000" cy="1978867"/>
            <a:chOff x="0" y="0"/>
            <a:chExt cx="4816593" cy="52118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816592" cy="521183"/>
            </a:xfrm>
            <a:custGeom>
              <a:avLst/>
              <a:gdLst/>
              <a:ahLst/>
              <a:cxnLst/>
              <a:rect l="l" t="t" r="r" b="b"/>
              <a:pathLst>
                <a:path w="4816592" h="521183">
                  <a:moveTo>
                    <a:pt x="0" y="0"/>
                  </a:moveTo>
                  <a:lnTo>
                    <a:pt x="4816592" y="0"/>
                  </a:lnTo>
                  <a:lnTo>
                    <a:pt x="4816592" y="521183"/>
                  </a:lnTo>
                  <a:lnTo>
                    <a:pt x="0" y="521183"/>
                  </a:lnTo>
                  <a:close/>
                </a:path>
              </a:pathLst>
            </a:custGeom>
            <a:solidFill>
              <a:srgbClr val="9B0F0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19050"/>
              <a:ext cx="4816593" cy="540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2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2778743" y="1250742"/>
            <a:ext cx="12730514" cy="65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Meet Your Presenters</a:t>
            </a:r>
          </a:p>
        </p:txBody>
      </p:sp>
      <p:sp>
        <p:nvSpPr>
          <p:cNvPr id="40" name="Freeform 10">
            <a:extLst>
              <a:ext uri="{FF2B5EF4-FFF2-40B4-BE49-F238E27FC236}">
                <a16:creationId xmlns:a16="http://schemas.microsoft.com/office/drawing/2014/main" id="{CF32565E-F08B-136E-B02B-44A0F1C39577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18">
            <a:extLst>
              <a:ext uri="{FF2B5EF4-FFF2-40B4-BE49-F238E27FC236}">
                <a16:creationId xmlns:a16="http://schemas.microsoft.com/office/drawing/2014/main" id="{4BB08A1B-296C-A253-099D-5606D53A3ACD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42" name="Freeform 27">
            <a:extLst>
              <a:ext uri="{FF2B5EF4-FFF2-40B4-BE49-F238E27FC236}">
                <a16:creationId xmlns:a16="http://schemas.microsoft.com/office/drawing/2014/main" id="{E92112B4-ECE8-31DD-6EAD-7420F259BC30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Freeform 14">
            <a:extLst>
              <a:ext uri="{FF2B5EF4-FFF2-40B4-BE49-F238E27FC236}">
                <a16:creationId xmlns:a16="http://schemas.microsoft.com/office/drawing/2014/main" id="{7CA269CC-2065-CC42-3C53-EC7387E5BE93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A silhouette of a person in front of a circle&#10;&#10;AI-generated content may be incorrect.">
            <a:extLst>
              <a:ext uri="{FF2B5EF4-FFF2-40B4-BE49-F238E27FC236}">
                <a16:creationId xmlns:a16="http://schemas.microsoft.com/office/drawing/2014/main" id="{070CDB26-3EB3-6480-788F-88311E728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653" y="3053220"/>
            <a:ext cx="2103163" cy="2103163"/>
          </a:xfrm>
          <a:prstGeom prst="ellipse">
            <a:avLst/>
          </a:prstGeom>
        </p:spPr>
      </p:pic>
      <p:pic>
        <p:nvPicPr>
          <p:cNvPr id="24" name="Picture 23" descr="A silhouette of a person in front of a circle&#10;&#10;AI-generated content may be incorrect.">
            <a:extLst>
              <a:ext uri="{FF2B5EF4-FFF2-40B4-BE49-F238E27FC236}">
                <a16:creationId xmlns:a16="http://schemas.microsoft.com/office/drawing/2014/main" id="{DB94625D-40C6-1C90-0C94-53FAA5F2A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15" y="3047540"/>
            <a:ext cx="2103163" cy="2103163"/>
          </a:xfrm>
          <a:prstGeom prst="ellipse">
            <a:avLst/>
          </a:prstGeom>
        </p:spPr>
      </p:pic>
      <p:pic>
        <p:nvPicPr>
          <p:cNvPr id="25" name="Picture 24" descr="A silhouette of a person in front of a circle&#10;&#10;AI-generated content may be incorrect.">
            <a:extLst>
              <a:ext uri="{FF2B5EF4-FFF2-40B4-BE49-F238E27FC236}">
                <a16:creationId xmlns:a16="http://schemas.microsoft.com/office/drawing/2014/main" id="{17BD4EEF-9771-25B6-2413-75185E1E6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9881" y="3040812"/>
            <a:ext cx="2103163" cy="2103163"/>
          </a:xfrm>
          <a:prstGeom prst="ellipse">
            <a:avLst/>
          </a:prstGeom>
        </p:spPr>
      </p:pic>
      <p:pic>
        <p:nvPicPr>
          <p:cNvPr id="26" name="Picture 25" descr="A silhouette of a person in front of a circle&#10;&#10;AI-generated content may be incorrect.">
            <a:extLst>
              <a:ext uri="{FF2B5EF4-FFF2-40B4-BE49-F238E27FC236}">
                <a16:creationId xmlns:a16="http://schemas.microsoft.com/office/drawing/2014/main" id="{AD4D363E-4877-4B11-3A00-356FE14B6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535" y="6501263"/>
            <a:ext cx="1688515" cy="1688515"/>
          </a:xfrm>
          <a:prstGeom prst="ellipse">
            <a:avLst/>
          </a:prstGeom>
        </p:spPr>
      </p:pic>
      <p:pic>
        <p:nvPicPr>
          <p:cNvPr id="27" name="Picture 26" descr="A silhouette of a person in front of a circle&#10;&#10;AI-generated content may be incorrect.">
            <a:extLst>
              <a:ext uri="{FF2B5EF4-FFF2-40B4-BE49-F238E27FC236}">
                <a16:creationId xmlns:a16="http://schemas.microsoft.com/office/drawing/2014/main" id="{25C3306A-7A2E-3C1E-2984-04B97CD54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14" y="6512425"/>
            <a:ext cx="1688515" cy="1688515"/>
          </a:xfrm>
          <a:prstGeom prst="ellipse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3013553"/>
            <a:ext cx="15622729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These layouts help you spotlight the moments, people, and stories that matter most.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67410" y="1076325"/>
            <a:ext cx="15953180" cy="1816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3"/>
              </a:lnSpc>
            </a:pPr>
            <a:r>
              <a:rPr lang="en-US" sz="6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Photo Mashups Slides</a:t>
            </a:r>
          </a:p>
          <a:p>
            <a:pPr algn="l">
              <a:lnSpc>
                <a:spcPts val="7103"/>
              </a:lnSpc>
              <a:spcBef>
                <a:spcPct val="0"/>
              </a:spcBef>
            </a:pPr>
            <a:endParaRPr lang="en-US" sz="6399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18850">
            <a:off x="-484847" y="4445555"/>
            <a:ext cx="7303286" cy="6271614"/>
            <a:chOff x="0" y="0"/>
            <a:chExt cx="848603" cy="7287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8603" cy="728728"/>
            </a:xfrm>
            <a:custGeom>
              <a:avLst/>
              <a:gdLst/>
              <a:ahLst/>
              <a:cxnLst/>
              <a:rect l="l" t="t" r="r" b="b"/>
              <a:pathLst>
                <a:path w="848603" h="728728">
                  <a:moveTo>
                    <a:pt x="203200" y="0"/>
                  </a:moveTo>
                  <a:lnTo>
                    <a:pt x="848603" y="0"/>
                  </a:lnTo>
                  <a:lnTo>
                    <a:pt x="645403" y="728728"/>
                  </a:lnTo>
                  <a:lnTo>
                    <a:pt x="0" y="728728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-14445" r="-144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3978145"/>
            <a:ext cx="591123" cy="6308855"/>
            <a:chOff x="0" y="0"/>
            <a:chExt cx="155687" cy="16615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5687" cy="1661591"/>
            </a:xfrm>
            <a:custGeom>
              <a:avLst/>
              <a:gdLst/>
              <a:ahLst/>
              <a:cxnLst/>
              <a:rect l="l" t="t" r="r" b="b"/>
              <a:pathLst>
                <a:path w="155687" h="1661591">
                  <a:moveTo>
                    <a:pt x="0" y="0"/>
                  </a:moveTo>
                  <a:lnTo>
                    <a:pt x="155687" y="0"/>
                  </a:lnTo>
                  <a:lnTo>
                    <a:pt x="155687" y="1661591"/>
                  </a:lnTo>
                  <a:lnTo>
                    <a:pt x="0" y="16615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155687" cy="1652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0" y="-646713"/>
            <a:ext cx="18288000" cy="7566660"/>
          </a:xfrm>
          <a:custGeom>
            <a:avLst/>
            <a:gdLst/>
            <a:ahLst/>
            <a:cxnLst/>
            <a:rect l="l" t="t" r="r" b="b"/>
            <a:pathLst>
              <a:path w="18288000" h="7566660">
                <a:moveTo>
                  <a:pt x="18288000" y="0"/>
                </a:moveTo>
                <a:lnTo>
                  <a:pt x="0" y="0"/>
                </a:lnTo>
                <a:lnTo>
                  <a:pt x="0" y="7566660"/>
                </a:lnTo>
                <a:lnTo>
                  <a:pt x="18288000" y="756666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1006693">
            <a:off x="5231976" y="4589403"/>
            <a:ext cx="7865104" cy="6487362"/>
            <a:chOff x="0" y="0"/>
            <a:chExt cx="913883" cy="7537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3883" cy="753797"/>
            </a:xfrm>
            <a:custGeom>
              <a:avLst/>
              <a:gdLst/>
              <a:ahLst/>
              <a:cxnLst/>
              <a:rect l="l" t="t" r="r" b="b"/>
              <a:pathLst>
                <a:path w="913883" h="753797">
                  <a:moveTo>
                    <a:pt x="710683" y="0"/>
                  </a:moveTo>
                  <a:lnTo>
                    <a:pt x="0" y="0"/>
                  </a:lnTo>
                  <a:lnTo>
                    <a:pt x="203200" y="753797"/>
                  </a:lnTo>
                  <a:lnTo>
                    <a:pt x="913883" y="753797"/>
                  </a:lnTo>
                  <a:lnTo>
                    <a:pt x="710683" y="0"/>
                  </a:lnTo>
                  <a:close/>
                </a:path>
              </a:pathLst>
            </a:custGeom>
            <a:blipFill>
              <a:blip r:embed="rId5"/>
              <a:stretch>
                <a:fillRect l="-7882" r="-78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992528">
            <a:off x="11582736" y="6405165"/>
            <a:ext cx="7169114" cy="5956836"/>
            <a:chOff x="0" y="0"/>
            <a:chExt cx="913883" cy="7593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13883" cy="759348"/>
            </a:xfrm>
            <a:custGeom>
              <a:avLst/>
              <a:gdLst/>
              <a:ahLst/>
              <a:cxnLst/>
              <a:rect l="l" t="t" r="r" b="b"/>
              <a:pathLst>
                <a:path w="913883" h="759348">
                  <a:moveTo>
                    <a:pt x="710683" y="0"/>
                  </a:moveTo>
                  <a:lnTo>
                    <a:pt x="0" y="0"/>
                  </a:lnTo>
                  <a:lnTo>
                    <a:pt x="203200" y="759348"/>
                  </a:lnTo>
                  <a:lnTo>
                    <a:pt x="913883" y="759348"/>
                  </a:lnTo>
                  <a:lnTo>
                    <a:pt x="710683" y="0"/>
                  </a:lnTo>
                  <a:close/>
                </a:path>
              </a:pathLst>
            </a:custGeom>
            <a:blipFill>
              <a:blip r:embed="rId6"/>
              <a:stretch>
                <a:fillRect l="-12356" r="-1235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7456964" y="1113754"/>
            <a:ext cx="1054729" cy="1054729"/>
          </a:xfrm>
          <a:custGeom>
            <a:avLst/>
            <a:gdLst/>
            <a:ahLst/>
            <a:cxnLst/>
            <a:rect l="l" t="t" r="r" b="b"/>
            <a:pathLst>
              <a:path w="1054729" h="1054729">
                <a:moveTo>
                  <a:pt x="0" y="0"/>
                </a:moveTo>
                <a:lnTo>
                  <a:pt x="1054728" y="0"/>
                </a:lnTo>
                <a:lnTo>
                  <a:pt x="1054728" y="1054728"/>
                </a:lnTo>
                <a:lnTo>
                  <a:pt x="0" y="10547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98727" y="1364893"/>
            <a:ext cx="5941651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84"/>
              </a:lnSpc>
            </a:pPr>
            <a:r>
              <a:rPr lang="en-US" sz="673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Lorem Ipsum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69197" y="2033362"/>
            <a:ext cx="7520077" cy="108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Lorem ipsum dolor sit amet, consectetur adipiscing elit, sed do eiusmod tempor incididunt ut labore et dolore magna aliqua. Ut enim ad minim veniam.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69197" y="1469668"/>
            <a:ext cx="752007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Latest Projects</a:t>
            </a:r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id="{D6301A9A-2415-47DA-6C1D-192E7C2BE025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C30790-447C-3DC7-7110-E4267E5E5251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BA3F30C2-9380-C527-9D30-9E88AFDA78FB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id="{128091F1-93CB-A5D1-DF4B-E9D56DB161EE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91617" y="1028700"/>
            <a:ext cx="3741465" cy="5612198"/>
            <a:chOff x="0" y="0"/>
            <a:chExt cx="6350000" cy="952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62704" r="-627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404726" y="3646102"/>
            <a:ext cx="3741465" cy="5612198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6285" t="-16184" r="-2450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517835" y="1028700"/>
            <a:ext cx="3741465" cy="5612198"/>
            <a:chOff x="0" y="0"/>
            <a:chExt cx="6350000" cy="952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98695" r="-679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0"/>
            <a:ext cx="3594478" cy="1294239"/>
            <a:chOff x="0" y="0"/>
            <a:chExt cx="946694" cy="3408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46694" cy="340870"/>
            </a:xfrm>
            <a:custGeom>
              <a:avLst/>
              <a:gdLst/>
              <a:ahLst/>
              <a:cxnLst/>
              <a:rect l="l" t="t" r="r" b="b"/>
              <a:pathLst>
                <a:path w="946694" h="340870">
                  <a:moveTo>
                    <a:pt x="0" y="0"/>
                  </a:moveTo>
                  <a:lnTo>
                    <a:pt x="946694" y="0"/>
                  </a:lnTo>
                  <a:lnTo>
                    <a:pt x="946694" y="340870"/>
                  </a:lnTo>
                  <a:lnTo>
                    <a:pt x="0" y="340870"/>
                  </a:ln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946694" cy="3599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3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2941767"/>
            <a:ext cx="4205388" cy="387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5"/>
              </a:lnSpc>
            </a:pPr>
            <a:r>
              <a:rPr lang="en-US" sz="7900" b="1">
                <a:solidFill>
                  <a:srgbClr val="14141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Photo</a:t>
            </a:r>
          </a:p>
          <a:p>
            <a:pPr algn="l">
              <a:lnSpc>
                <a:spcPts val="7505"/>
              </a:lnSpc>
            </a:pPr>
            <a:r>
              <a:rPr lang="en-US" sz="7900" b="1">
                <a:solidFill>
                  <a:srgbClr val="14141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Gallary</a:t>
            </a:r>
          </a:p>
          <a:p>
            <a:pPr algn="l">
              <a:lnSpc>
                <a:spcPts val="7505"/>
              </a:lnSpc>
            </a:pPr>
            <a:r>
              <a:rPr lang="en-US" sz="7900" b="1">
                <a:solidFill>
                  <a:srgbClr val="14141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show-</a:t>
            </a:r>
          </a:p>
          <a:p>
            <a:pPr algn="l">
              <a:lnSpc>
                <a:spcPts val="7505"/>
              </a:lnSpc>
            </a:pPr>
            <a:r>
              <a:rPr lang="en-US" sz="7900" b="1">
                <a:solidFill>
                  <a:srgbClr val="14141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case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7008813"/>
            <a:ext cx="420538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 b="1">
                <a:solidFill>
                  <a:srgbClr val="BF040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Lorem Ipsum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91617" y="7167811"/>
            <a:ext cx="3741465" cy="50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36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Lorem Ipsum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04726" y="1257300"/>
            <a:ext cx="3741465" cy="50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36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Lorem Ipsum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517835" y="7167811"/>
            <a:ext cx="3741465" cy="50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3600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Lorem Ipsum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834314" y="7676388"/>
            <a:ext cx="2656071" cy="1391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Lorem Ipsum is simply dummy text of the printing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875876" y="1765877"/>
            <a:ext cx="2799164" cy="1391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Lorem Ipsum is simply dummy text of the printing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812262" y="7676388"/>
            <a:ext cx="3152611" cy="1391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Calibri (MS)"/>
                <a:ea typeface="Calibri (MS)"/>
                <a:cs typeface="Calibri (MS)"/>
                <a:sym typeface="Calibri (MS)"/>
              </a:rPr>
              <a:t>Lorem Ipsum is simply dummy text of the printing</a:t>
            </a:r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ED5032F0-3681-DA49-A2C5-1C0D5374331F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5B06D6-6E5B-7B58-F6C1-3626E5A5D999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31" name="Freeform 27">
            <a:extLst>
              <a:ext uri="{FF2B5EF4-FFF2-40B4-BE49-F238E27FC236}">
                <a16:creationId xmlns:a16="http://schemas.microsoft.com/office/drawing/2014/main" id="{17BB26D0-EA3D-7049-5473-A40EAF9DA309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14">
            <a:extLst>
              <a:ext uri="{FF2B5EF4-FFF2-40B4-BE49-F238E27FC236}">
                <a16:creationId xmlns:a16="http://schemas.microsoft.com/office/drawing/2014/main" id="{640C042E-69B6-654E-2F61-E6CCC72A32EE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3013553"/>
            <a:ext cx="15622729" cy="1329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These following slides contain information for presenters only and should not be part of your finished presentation.</a:t>
            </a:r>
          </a:p>
          <a:p>
            <a:pPr algn="l">
              <a:lnSpc>
                <a:spcPts val="333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1076325"/>
            <a:ext cx="15953180" cy="1816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3"/>
              </a:lnSpc>
            </a:pPr>
            <a:r>
              <a:rPr lang="en-US" sz="6399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Branding: Logos, Fonts and Colors</a:t>
            </a:r>
          </a:p>
          <a:p>
            <a:pPr algn="l">
              <a:lnSpc>
                <a:spcPts val="7103"/>
              </a:lnSpc>
              <a:spcBef>
                <a:spcPct val="0"/>
              </a:spcBef>
            </a:pPr>
            <a:endParaRPr lang="en-US" sz="6399" b="1">
              <a:solidFill>
                <a:srgbClr val="99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3218920"/>
            <a:ext cx="4991100" cy="6822380"/>
            <a:chOff x="0" y="-28575"/>
            <a:chExt cx="6654800" cy="9096506"/>
          </a:xfrm>
        </p:grpSpPr>
        <p:sp>
          <p:nvSpPr>
            <p:cNvPr id="4" name="TextBox 4"/>
            <p:cNvSpPr txBox="1"/>
            <p:nvPr/>
          </p:nvSpPr>
          <p:spPr>
            <a:xfrm>
              <a:off x="2641880" y="-28575"/>
              <a:ext cx="4012920" cy="9096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 dirty="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/* </a:t>
              </a:r>
              <a:r>
                <a:rPr lang="en-US" sz="2488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PANTONE 7622 C</a:t>
              </a:r>
              <a:r>
                <a:rPr lang="en-US" sz="2488" dirty="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*/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 dirty="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CMYK: 24, 100, 100, 25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 dirty="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RGB: 153, 0, 0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 dirty="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HEX: #990000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endParaRPr lang="en-US" sz="2488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 dirty="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/* </a:t>
              </a:r>
              <a:r>
                <a:rPr lang="en-US" sz="2488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PANTONE 7546 C </a:t>
              </a:r>
              <a:r>
                <a:rPr lang="en-US" sz="2488" dirty="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*/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 dirty="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CMYK: 79, 64, 44, 27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 dirty="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RGB: 62, 78, 97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 dirty="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HEX: #3E4E61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endParaRPr lang="en-US" sz="2488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 dirty="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/* </a:t>
              </a:r>
              <a:r>
                <a:rPr lang="en-US" sz="2488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PANTONE 646 C</a:t>
              </a:r>
              <a:r>
                <a:rPr lang="en-US" sz="2488" dirty="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*/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 dirty="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CMYK: 55, 33, 4, 0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 dirty="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RGB: 119, 153, 200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 dirty="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HEX: #7799C8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endParaRPr lang="en-US" sz="2488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 dirty="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/* </a:t>
              </a:r>
              <a:r>
                <a:rPr lang="en-US" sz="2488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PANTONE 426 C</a:t>
              </a:r>
              <a:r>
                <a:rPr lang="en-US" sz="2488" dirty="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*/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 dirty="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CMYK: 0, 0, 0, 80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 dirty="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RGB: 51, 51, 51</a:t>
              </a:r>
            </a:p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sz="2488" dirty="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HEX: #333333</a:t>
              </a:r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0" y="0"/>
              <a:ext cx="1896143" cy="1896143"/>
              <a:chOff x="0" y="0"/>
              <a:chExt cx="532020" cy="5320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32020" cy="532020"/>
              </a:xfrm>
              <a:custGeom>
                <a:avLst/>
                <a:gdLst/>
                <a:ahLst/>
                <a:cxnLst/>
                <a:rect l="l" t="t" r="r" b="b"/>
                <a:pathLst>
                  <a:path w="532020" h="532020">
                    <a:moveTo>
                      <a:pt x="0" y="0"/>
                    </a:moveTo>
                    <a:lnTo>
                      <a:pt x="532020" y="0"/>
                    </a:lnTo>
                    <a:lnTo>
                      <a:pt x="532020" y="532020"/>
                    </a:lnTo>
                    <a:lnTo>
                      <a:pt x="0" y="532020"/>
                    </a:lnTo>
                    <a:close/>
                  </a:path>
                </a:pathLst>
              </a:custGeom>
              <a:solidFill>
                <a:srgbClr val="99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532020" cy="551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3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4573722"/>
              <a:ext cx="1896143" cy="1896143"/>
              <a:chOff x="0" y="0"/>
              <a:chExt cx="532020" cy="53202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32020" cy="532020"/>
              </a:xfrm>
              <a:custGeom>
                <a:avLst/>
                <a:gdLst/>
                <a:ahLst/>
                <a:cxnLst/>
                <a:rect l="l" t="t" r="r" b="b"/>
                <a:pathLst>
                  <a:path w="532020" h="532020">
                    <a:moveTo>
                      <a:pt x="0" y="0"/>
                    </a:moveTo>
                    <a:lnTo>
                      <a:pt x="532020" y="0"/>
                    </a:lnTo>
                    <a:lnTo>
                      <a:pt x="532020" y="532020"/>
                    </a:lnTo>
                    <a:lnTo>
                      <a:pt x="0" y="532020"/>
                    </a:lnTo>
                    <a:close/>
                  </a:path>
                </a:pathLst>
              </a:custGeom>
              <a:solidFill>
                <a:srgbClr val="7799C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532020" cy="551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3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6860584"/>
              <a:ext cx="1896143" cy="1896143"/>
              <a:chOff x="0" y="0"/>
              <a:chExt cx="532020" cy="53202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532020" cy="532020"/>
              </a:xfrm>
              <a:custGeom>
                <a:avLst/>
                <a:gdLst/>
                <a:ahLst/>
                <a:cxnLst/>
                <a:rect l="l" t="t" r="r" b="b"/>
                <a:pathLst>
                  <a:path w="532020" h="532020">
                    <a:moveTo>
                      <a:pt x="0" y="0"/>
                    </a:moveTo>
                    <a:lnTo>
                      <a:pt x="532020" y="0"/>
                    </a:lnTo>
                    <a:lnTo>
                      <a:pt x="532020" y="532020"/>
                    </a:lnTo>
                    <a:lnTo>
                      <a:pt x="0" y="532020"/>
                    </a:lnTo>
                    <a:close/>
                  </a:path>
                </a:pathLst>
              </a:custGeom>
              <a:solidFill>
                <a:srgbClr val="33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19050"/>
                <a:ext cx="532020" cy="551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3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2286861"/>
              <a:ext cx="1896143" cy="1896143"/>
              <a:chOff x="0" y="0"/>
              <a:chExt cx="532020" cy="53202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32020" cy="532020"/>
              </a:xfrm>
              <a:custGeom>
                <a:avLst/>
                <a:gdLst/>
                <a:ahLst/>
                <a:cxnLst/>
                <a:rect l="l" t="t" r="r" b="b"/>
                <a:pathLst>
                  <a:path w="532020" h="532020">
                    <a:moveTo>
                      <a:pt x="0" y="0"/>
                    </a:moveTo>
                    <a:lnTo>
                      <a:pt x="532020" y="0"/>
                    </a:lnTo>
                    <a:lnTo>
                      <a:pt x="532020" y="532020"/>
                    </a:lnTo>
                    <a:lnTo>
                      <a:pt x="0" y="532020"/>
                    </a:lnTo>
                    <a:close/>
                  </a:path>
                </a:pathLst>
              </a:custGeom>
              <a:solidFill>
                <a:srgbClr val="3E4E6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19050"/>
                <a:ext cx="532020" cy="551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3"/>
                  </a:lnSpc>
                </a:pPr>
                <a:endParaRPr/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9144000" y="2420224"/>
            <a:ext cx="1699364" cy="406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521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SECONDARY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144000" y="3240351"/>
            <a:ext cx="5259383" cy="5365035"/>
            <a:chOff x="0" y="0"/>
            <a:chExt cx="7012510" cy="7153380"/>
          </a:xfrm>
        </p:grpSpPr>
        <p:sp>
          <p:nvSpPr>
            <p:cNvPr id="19" name="TextBox 19"/>
            <p:cNvSpPr txBox="1"/>
            <p:nvPr/>
          </p:nvSpPr>
          <p:spPr>
            <a:xfrm>
              <a:off x="2628073" y="-38100"/>
              <a:ext cx="4384438" cy="7191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/* </a:t>
              </a:r>
              <a:r>
                <a:rPr lang="en-US" sz="2715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Pantone 1225 C</a:t>
              </a: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*/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CMYK: 0, 21, 70, 0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RGB: 255, 204, 102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HEX: #FFCC66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endParaRPr lang="en-US" sz="271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/* </a:t>
              </a:r>
              <a:r>
                <a:rPr lang="en-US" sz="2715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Pantone 663 C</a:t>
              </a: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*/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CMYK: 8, 6, 6, 0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RGB: 232, 232, 232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HEX: #E8E8E8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endParaRPr lang="en-US" sz="271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/* </a:t>
              </a:r>
              <a:r>
                <a:rPr lang="en-US" sz="2715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Pantone 877 C</a:t>
              </a: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*/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CMYK: 43, 35, 35, 1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RGB: 153, 153, 153</a:t>
              </a:r>
            </a:p>
            <a:p>
              <a:pPr algn="ctr">
                <a:lnSpc>
                  <a:spcPts val="3013"/>
                </a:lnSpc>
                <a:spcBef>
                  <a:spcPct val="0"/>
                </a:spcBef>
              </a:pPr>
              <a:r>
                <a:rPr lang="en-US" sz="271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HEX: #999999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0" y="0"/>
              <a:ext cx="1896143" cy="1896143"/>
              <a:chOff x="0" y="0"/>
              <a:chExt cx="532020" cy="53202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32020" cy="532020"/>
              </a:xfrm>
              <a:custGeom>
                <a:avLst/>
                <a:gdLst/>
                <a:ahLst/>
                <a:cxnLst/>
                <a:rect l="l" t="t" r="r" b="b"/>
                <a:pathLst>
                  <a:path w="532020" h="532020">
                    <a:moveTo>
                      <a:pt x="0" y="0"/>
                    </a:moveTo>
                    <a:lnTo>
                      <a:pt x="532020" y="0"/>
                    </a:lnTo>
                    <a:lnTo>
                      <a:pt x="532020" y="532020"/>
                    </a:lnTo>
                    <a:lnTo>
                      <a:pt x="0" y="532020"/>
                    </a:lnTo>
                    <a:close/>
                  </a:path>
                </a:pathLst>
              </a:custGeom>
              <a:solidFill>
                <a:srgbClr val="FFCC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19050"/>
                <a:ext cx="532020" cy="551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3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0" y="5155717"/>
              <a:ext cx="1896143" cy="1896143"/>
              <a:chOff x="0" y="0"/>
              <a:chExt cx="532020" cy="53202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32020" cy="532020"/>
              </a:xfrm>
              <a:custGeom>
                <a:avLst/>
                <a:gdLst/>
                <a:ahLst/>
                <a:cxnLst/>
                <a:rect l="l" t="t" r="r" b="b"/>
                <a:pathLst>
                  <a:path w="532020" h="532020">
                    <a:moveTo>
                      <a:pt x="0" y="0"/>
                    </a:moveTo>
                    <a:lnTo>
                      <a:pt x="532020" y="0"/>
                    </a:lnTo>
                    <a:lnTo>
                      <a:pt x="532020" y="532020"/>
                    </a:lnTo>
                    <a:lnTo>
                      <a:pt x="0" y="532020"/>
                    </a:lnTo>
                    <a:close/>
                  </a:path>
                </a:pathLst>
              </a:custGeom>
              <a:solidFill>
                <a:srgbClr val="99999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19050"/>
                <a:ext cx="532020" cy="551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3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2577858"/>
              <a:ext cx="1896143" cy="1896143"/>
              <a:chOff x="0" y="0"/>
              <a:chExt cx="532020" cy="53202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32020" cy="532020"/>
              </a:xfrm>
              <a:custGeom>
                <a:avLst/>
                <a:gdLst/>
                <a:ahLst/>
                <a:cxnLst/>
                <a:rect l="l" t="t" r="r" b="b"/>
                <a:pathLst>
                  <a:path w="532020" h="532020">
                    <a:moveTo>
                      <a:pt x="0" y="0"/>
                    </a:moveTo>
                    <a:lnTo>
                      <a:pt x="532020" y="0"/>
                    </a:lnTo>
                    <a:lnTo>
                      <a:pt x="532020" y="532020"/>
                    </a:lnTo>
                    <a:lnTo>
                      <a:pt x="0" y="532020"/>
                    </a:lnTo>
                    <a:close/>
                  </a:path>
                </a:pathLst>
              </a:custGeom>
              <a:solidFill>
                <a:srgbClr val="E8E8E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19050"/>
                <a:ext cx="532020" cy="551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3"/>
                  </a:lnSpc>
                </a:pPr>
                <a:endParaRPr/>
              </a:p>
            </p:txBody>
          </p:sp>
        </p:grpSp>
      </p:grpSp>
      <p:sp>
        <p:nvSpPr>
          <p:cNvPr id="29" name="TextBox 29"/>
          <p:cNvSpPr txBox="1"/>
          <p:nvPr/>
        </p:nvSpPr>
        <p:spPr>
          <a:xfrm>
            <a:off x="1028700" y="2420224"/>
            <a:ext cx="1323393" cy="406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521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PRIMARY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28700" y="933450"/>
            <a:ext cx="12245846" cy="1063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3"/>
              </a:lnSpc>
              <a:spcBef>
                <a:spcPct val="0"/>
              </a:spcBef>
            </a:pPr>
            <a:r>
              <a:rPr lang="en-US" sz="6399" b="1">
                <a:solidFill>
                  <a:srgbClr val="99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APPROVED COLORS PALETTE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076325"/>
            <a:ext cx="12245846" cy="92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3"/>
              </a:lnSpc>
              <a:spcBef>
                <a:spcPct val="0"/>
              </a:spcBef>
            </a:pPr>
            <a:r>
              <a:rPr lang="en-US" sz="6399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FONTS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547242"/>
            <a:ext cx="1778347" cy="50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6"/>
              </a:lnSpc>
              <a:spcBef>
                <a:spcPct val="0"/>
              </a:spcBef>
            </a:pPr>
            <a:r>
              <a:rPr lang="en-US" sz="304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Montserrat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636304"/>
            <a:ext cx="4152900" cy="600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62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Title / Subtitle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665186"/>
            <a:ext cx="1778347" cy="50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6"/>
              </a:lnSpc>
              <a:spcBef>
                <a:spcPct val="0"/>
              </a:spcBef>
            </a:pPr>
            <a:r>
              <a:rPr lang="en-US" sz="304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Montserrat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512300"/>
            <a:ext cx="6260009" cy="600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2"/>
              </a:lnSpc>
              <a:spcBef>
                <a:spcPct val="0"/>
              </a:spcBef>
            </a:pPr>
            <a:r>
              <a:rPr lang="en-US" sz="42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Heading / Subheading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61581" y="2550579"/>
            <a:ext cx="1124620" cy="686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2"/>
              </a:lnSpc>
              <a:spcBef>
                <a:spcPct val="0"/>
              </a:spcBef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Body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61581" y="3547242"/>
            <a:ext cx="1887736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74"/>
              </a:lnSpc>
              <a:spcBef>
                <a:spcPct val="0"/>
              </a:spcBef>
            </a:pPr>
            <a:r>
              <a:rPr lang="en-US" sz="303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Calibri(MS)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14143" y="4502775"/>
            <a:ext cx="1654373" cy="609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2"/>
              </a:lnSpc>
              <a:spcBef>
                <a:spcPct val="0"/>
              </a:spcBef>
            </a:pPr>
            <a:r>
              <a:rPr lang="en-US" sz="4200" b="1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Quote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78535" y="6776278"/>
            <a:ext cx="5342704" cy="863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Georgia Pro"/>
                <a:ea typeface="Georgia Pro"/>
                <a:cs typeface="Georgia Pro"/>
                <a:sym typeface="Georgia Pro"/>
              </a:rPr>
              <a:t>“I think we all change each other's paths. 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78535" y="5674731"/>
            <a:ext cx="1970782" cy="491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Gerorgia Pro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537545" y="7425007"/>
            <a:ext cx="5041557" cy="1833293"/>
          </a:xfrm>
          <a:custGeom>
            <a:avLst/>
            <a:gdLst/>
            <a:ahLst/>
            <a:cxnLst/>
            <a:rect l="l" t="t" r="r" b="b"/>
            <a:pathLst>
              <a:path w="5041557" h="1833293">
                <a:moveTo>
                  <a:pt x="0" y="0"/>
                </a:moveTo>
                <a:lnTo>
                  <a:pt x="5041556" y="0"/>
                </a:lnTo>
                <a:lnTo>
                  <a:pt x="5041556" y="1833293"/>
                </a:lnTo>
                <a:lnTo>
                  <a:pt x="0" y="183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338731" y="4338907"/>
            <a:ext cx="19852601" cy="3086100"/>
            <a:chOff x="0" y="0"/>
            <a:chExt cx="5228668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28668" cy="812800"/>
            </a:xfrm>
            <a:custGeom>
              <a:avLst/>
              <a:gdLst/>
              <a:ahLst/>
              <a:cxnLst/>
              <a:rect l="l" t="t" r="r" b="b"/>
              <a:pathLst>
                <a:path w="5228668" h="812800">
                  <a:moveTo>
                    <a:pt x="0" y="0"/>
                  </a:moveTo>
                  <a:lnTo>
                    <a:pt x="5228668" y="0"/>
                  </a:lnTo>
                  <a:lnTo>
                    <a:pt x="522866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5228668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3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537545" y="2537748"/>
            <a:ext cx="5623970" cy="1687191"/>
          </a:xfrm>
          <a:custGeom>
            <a:avLst/>
            <a:gdLst/>
            <a:ahLst/>
            <a:cxnLst/>
            <a:rect l="l" t="t" r="r" b="b"/>
            <a:pathLst>
              <a:path w="5623970" h="1687191">
                <a:moveTo>
                  <a:pt x="0" y="0"/>
                </a:moveTo>
                <a:lnTo>
                  <a:pt x="5623970" y="0"/>
                </a:lnTo>
                <a:lnTo>
                  <a:pt x="5623970" y="1687191"/>
                </a:lnTo>
                <a:lnTo>
                  <a:pt x="0" y="16871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4902101"/>
            <a:ext cx="2335597" cy="1959712"/>
          </a:xfrm>
          <a:custGeom>
            <a:avLst/>
            <a:gdLst/>
            <a:ahLst/>
            <a:cxnLst/>
            <a:rect l="l" t="t" r="r" b="b"/>
            <a:pathLst>
              <a:path w="2335597" h="1959712">
                <a:moveTo>
                  <a:pt x="0" y="0"/>
                </a:moveTo>
                <a:lnTo>
                  <a:pt x="2335597" y="0"/>
                </a:lnTo>
                <a:lnTo>
                  <a:pt x="2335597" y="1959712"/>
                </a:lnTo>
                <a:lnTo>
                  <a:pt x="0" y="1959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537545" y="5143500"/>
            <a:ext cx="3054135" cy="1607439"/>
          </a:xfrm>
          <a:custGeom>
            <a:avLst/>
            <a:gdLst/>
            <a:ahLst/>
            <a:cxnLst/>
            <a:rect l="l" t="t" r="r" b="b"/>
            <a:pathLst>
              <a:path w="3054135" h="1607439">
                <a:moveTo>
                  <a:pt x="0" y="0"/>
                </a:moveTo>
                <a:lnTo>
                  <a:pt x="3054134" y="0"/>
                </a:lnTo>
                <a:lnTo>
                  <a:pt x="3054134" y="1607439"/>
                </a:lnTo>
                <a:lnTo>
                  <a:pt x="0" y="160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048483" y="5143500"/>
            <a:ext cx="3054135" cy="1607439"/>
          </a:xfrm>
          <a:custGeom>
            <a:avLst/>
            <a:gdLst/>
            <a:ahLst/>
            <a:cxnLst/>
            <a:rect l="l" t="t" r="r" b="b"/>
            <a:pathLst>
              <a:path w="3054135" h="1607439">
                <a:moveTo>
                  <a:pt x="0" y="0"/>
                </a:moveTo>
                <a:lnTo>
                  <a:pt x="3054135" y="0"/>
                </a:lnTo>
                <a:lnTo>
                  <a:pt x="3054135" y="1607439"/>
                </a:lnTo>
                <a:lnTo>
                  <a:pt x="0" y="1607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559422" y="5143500"/>
            <a:ext cx="3054135" cy="1607439"/>
          </a:xfrm>
          <a:custGeom>
            <a:avLst/>
            <a:gdLst/>
            <a:ahLst/>
            <a:cxnLst/>
            <a:rect l="l" t="t" r="r" b="b"/>
            <a:pathLst>
              <a:path w="3054135" h="1607439">
                <a:moveTo>
                  <a:pt x="0" y="0"/>
                </a:moveTo>
                <a:lnTo>
                  <a:pt x="3054135" y="0"/>
                </a:lnTo>
                <a:lnTo>
                  <a:pt x="3054135" y="1607439"/>
                </a:lnTo>
                <a:lnTo>
                  <a:pt x="0" y="160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28700" y="1076325"/>
            <a:ext cx="12245846" cy="92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3"/>
              </a:lnSpc>
              <a:spcBef>
                <a:spcPct val="0"/>
              </a:spcBef>
            </a:pPr>
            <a:r>
              <a:rPr lang="en-US" sz="6399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LOGOS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446039" y="1796280"/>
            <a:ext cx="494686" cy="6694439"/>
            <a:chOff x="0" y="0"/>
            <a:chExt cx="130288" cy="1763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0288" cy="1763145"/>
            </a:xfrm>
            <a:custGeom>
              <a:avLst/>
              <a:gdLst/>
              <a:ahLst/>
              <a:cxnLst/>
              <a:rect l="l" t="t" r="r" b="b"/>
              <a:pathLst>
                <a:path w="130288" h="1763145">
                  <a:moveTo>
                    <a:pt x="0" y="0"/>
                  </a:moveTo>
                  <a:lnTo>
                    <a:pt x="130288" y="0"/>
                  </a:lnTo>
                  <a:lnTo>
                    <a:pt x="130288" y="1763145"/>
                  </a:lnTo>
                  <a:lnTo>
                    <a:pt x="0" y="1763145"/>
                  </a:ln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130288" cy="18393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600154" y="1662930"/>
            <a:ext cx="10255336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799"/>
              </a:lnSpc>
            </a:pPr>
            <a:r>
              <a:rPr lang="en-US" sz="6999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Session Focus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35945" y="4724227"/>
            <a:ext cx="11417049" cy="340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28"/>
              </a:lnSpc>
            </a:pPr>
            <a:r>
              <a:rPr lang="en-US" sz="3877" b="1">
                <a:solidFill>
                  <a:srgbClr val="404C7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Best for presenters who like clarity, structure, and a crisp start.  This title positions the slide as a quick briefing:</a:t>
            </a:r>
          </a:p>
          <a:p>
            <a:pPr marL="837152" lvl="1" indent="-418576" algn="l">
              <a:lnSpc>
                <a:spcPts val="5428"/>
              </a:lnSpc>
              <a:buFont typeface="Arial"/>
              <a:buChar char="•"/>
            </a:pPr>
            <a:r>
              <a:rPr lang="en-US" sz="3877" b="1">
                <a:solidFill>
                  <a:srgbClr val="404C7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“Here’s the core of what we’re here to unpack today.”</a:t>
            </a:r>
          </a:p>
        </p:txBody>
      </p:sp>
      <p:sp>
        <p:nvSpPr>
          <p:cNvPr id="18" name="Freeform 18"/>
          <p:cNvSpPr/>
          <p:nvPr/>
        </p:nvSpPr>
        <p:spPr>
          <a:xfrm rot="5316555">
            <a:off x="16901160" y="1119418"/>
            <a:ext cx="440398" cy="265271"/>
          </a:xfrm>
          <a:custGeom>
            <a:avLst/>
            <a:gdLst/>
            <a:ahLst/>
            <a:cxnLst/>
            <a:rect l="l" t="t" r="r" b="b"/>
            <a:pathLst>
              <a:path w="440398" h="265271">
                <a:moveTo>
                  <a:pt x="0" y="0"/>
                </a:moveTo>
                <a:lnTo>
                  <a:pt x="440399" y="0"/>
                </a:lnTo>
                <a:lnTo>
                  <a:pt x="440399" y="265271"/>
                </a:lnTo>
                <a:lnTo>
                  <a:pt x="0" y="265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2475" b="-1518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C7E32979-62CD-47C4-94E9-E321A4D835A4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3856E8E8-BE6D-3D61-CDF4-5F590EAFD16E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1" name="Freeform 27">
            <a:extLst>
              <a:ext uri="{FF2B5EF4-FFF2-40B4-BE49-F238E27FC236}">
                <a16:creationId xmlns:a16="http://schemas.microsoft.com/office/drawing/2014/main" id="{640ADBFB-B0DA-49AA-0F99-E6E99243FF60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04BD3C03-DA0E-C899-F2A6-3C9590F56B57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Minimalist Dotted Shape"/>
          <p:cNvSpPr/>
          <p:nvPr/>
        </p:nvSpPr>
        <p:spPr>
          <a:xfrm rot="5316555">
            <a:off x="16901160" y="1119418"/>
            <a:ext cx="440398" cy="265271"/>
          </a:xfrm>
          <a:custGeom>
            <a:avLst/>
            <a:gdLst/>
            <a:ahLst/>
            <a:cxnLst/>
            <a:rect l="l" t="t" r="r" b="b"/>
            <a:pathLst>
              <a:path w="440398" h="265271">
                <a:moveTo>
                  <a:pt x="0" y="0"/>
                </a:moveTo>
                <a:lnTo>
                  <a:pt x="440399" y="0"/>
                </a:lnTo>
                <a:lnTo>
                  <a:pt x="440399" y="265271"/>
                </a:lnTo>
                <a:lnTo>
                  <a:pt x="0" y="265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2475" b="-1518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204270" y="1961383"/>
            <a:ext cx="7322748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4200" b="1">
                <a:solidFill>
                  <a:srgbClr val="080F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Write your agenda point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788453" y="2191841"/>
            <a:ext cx="771999" cy="77199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901847" y="2181410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04270" y="3243451"/>
            <a:ext cx="7322748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en-US" sz="4200" b="1">
                <a:solidFill>
                  <a:srgbClr val="080F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Write your agenda point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788453" y="3471682"/>
            <a:ext cx="771999" cy="77199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901847" y="3461251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204270" y="5807588"/>
            <a:ext cx="7322748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en-US" sz="4200" b="1">
                <a:solidFill>
                  <a:srgbClr val="080F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Write your agenda point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788453" y="6031363"/>
            <a:ext cx="771999" cy="77199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901847" y="6020932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204270" y="4525519"/>
            <a:ext cx="7322748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en-US" sz="4200" b="1">
                <a:solidFill>
                  <a:srgbClr val="080F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Write your agenda point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788453" y="4751522"/>
            <a:ext cx="771999" cy="771999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901847" y="4741091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204270" y="7089656"/>
            <a:ext cx="7322748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en-US" sz="4200" b="1">
                <a:solidFill>
                  <a:srgbClr val="080F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Write your agenda point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788453" y="7311203"/>
            <a:ext cx="771999" cy="771999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901847" y="7300772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03753" y="2175753"/>
            <a:ext cx="4257587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14141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Agenda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028700" y="0"/>
            <a:ext cx="6385605" cy="1294239"/>
            <a:chOff x="0" y="0"/>
            <a:chExt cx="1681805" cy="34087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681805" cy="340870"/>
            </a:xfrm>
            <a:custGeom>
              <a:avLst/>
              <a:gdLst/>
              <a:ahLst/>
              <a:cxnLst/>
              <a:rect l="l" t="t" r="r" b="b"/>
              <a:pathLst>
                <a:path w="1681805" h="340870">
                  <a:moveTo>
                    <a:pt x="0" y="0"/>
                  </a:moveTo>
                  <a:lnTo>
                    <a:pt x="1681805" y="0"/>
                  </a:lnTo>
                  <a:lnTo>
                    <a:pt x="1681805" y="340870"/>
                  </a:lnTo>
                  <a:lnTo>
                    <a:pt x="0" y="340870"/>
                  </a:ln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19050"/>
              <a:ext cx="1681805" cy="3599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3"/>
                </a:lnSpc>
              </a:pPr>
              <a:endParaRPr/>
            </a:p>
          </p:txBody>
        </p:sp>
      </p:grpSp>
      <p:sp>
        <p:nvSpPr>
          <p:cNvPr id="41" name="Freeform 10">
            <a:extLst>
              <a:ext uri="{FF2B5EF4-FFF2-40B4-BE49-F238E27FC236}">
                <a16:creationId xmlns:a16="http://schemas.microsoft.com/office/drawing/2014/main" id="{985B4C93-EABF-A1F6-A972-09E108049B65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18">
            <a:extLst>
              <a:ext uri="{FF2B5EF4-FFF2-40B4-BE49-F238E27FC236}">
                <a16:creationId xmlns:a16="http://schemas.microsoft.com/office/drawing/2014/main" id="{ED4E4EC1-E42D-6E3E-DAB4-3E62FEA7D56B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43" name="Freeform 27">
            <a:extLst>
              <a:ext uri="{FF2B5EF4-FFF2-40B4-BE49-F238E27FC236}">
                <a16:creationId xmlns:a16="http://schemas.microsoft.com/office/drawing/2014/main" id="{5CE4BC4B-059B-826F-A51B-25B31B9F089A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reeform 14">
            <a:extLst>
              <a:ext uri="{FF2B5EF4-FFF2-40B4-BE49-F238E27FC236}">
                <a16:creationId xmlns:a16="http://schemas.microsoft.com/office/drawing/2014/main" id="{5D5DE4A2-13D5-906A-3E17-11078B12CF9D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190625" y="5133975"/>
            <a:ext cx="16068675" cy="0"/>
          </a:xfrm>
          <a:prstGeom prst="line">
            <a:avLst/>
          </a:prstGeom>
          <a:ln w="19050" cap="rnd">
            <a:solidFill>
              <a:srgbClr val="99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4981575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17258" y="497205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5817" y="4972050"/>
            <a:ext cx="323850" cy="32385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894375" y="4972050"/>
            <a:ext cx="323850" cy="3238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9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1028700"/>
            <a:ext cx="1623060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92"/>
              </a:lnSpc>
              <a:spcBef>
                <a:spcPct val="0"/>
              </a:spcBef>
            </a:pPr>
            <a:r>
              <a:rPr lang="en-US" sz="5660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Today’s Flow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5981700"/>
            <a:ext cx="3364925" cy="44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Framing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7145909"/>
            <a:ext cx="3364925" cy="775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53439"/>
                </a:solidFill>
                <a:latin typeface="Calibri (MS)"/>
                <a:ea typeface="Calibri (MS)"/>
                <a:cs typeface="Calibri (MS)"/>
                <a:sym typeface="Calibri (MS)"/>
              </a:rPr>
              <a:t>A practical Use Case </a:t>
            </a:r>
            <a:r>
              <a:rPr lang="en-US" sz="2100" u="none">
                <a:solidFill>
                  <a:srgbClr val="253439"/>
                </a:solidFill>
                <a:latin typeface="Calibri (MS)"/>
                <a:ea typeface="Calibri (MS)"/>
                <a:cs typeface="Calibri (MS)"/>
                <a:sym typeface="Calibri (MS)"/>
              </a:rPr>
              <a:t>to ground our perspectives.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17258" y="5981700"/>
            <a:ext cx="3364925" cy="89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Peer-Driven Insights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17258" y="7145909"/>
            <a:ext cx="3364925" cy="775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53439"/>
                </a:solidFill>
                <a:latin typeface="Calibri (MS)"/>
                <a:ea typeface="Calibri (MS)"/>
                <a:cs typeface="Calibri (MS)"/>
                <a:sym typeface="Calibri (MS)"/>
              </a:rPr>
              <a:t>Pul</a:t>
            </a:r>
            <a:r>
              <a:rPr lang="en-US" sz="2100" u="none">
                <a:solidFill>
                  <a:srgbClr val="253439"/>
                </a:solidFill>
                <a:latin typeface="Calibri (MS)"/>
                <a:ea typeface="Calibri (MS)"/>
                <a:cs typeface="Calibri (MS)"/>
                <a:sym typeface="Calibri (MS)"/>
              </a:rPr>
              <a:t>l reactions, patterns, and reflections from participants.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606108" y="5981700"/>
            <a:ext cx="3364925" cy="89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Application &amp; Exchange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605817" y="7145909"/>
            <a:ext cx="3364925" cy="114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53439"/>
                </a:solidFill>
                <a:latin typeface="Calibri (MS)"/>
                <a:ea typeface="Calibri (MS)"/>
                <a:cs typeface="Calibri (MS)"/>
                <a:sym typeface="Calibri (MS)"/>
              </a:rPr>
              <a:t>Dig deeper, c</a:t>
            </a:r>
            <a:r>
              <a:rPr lang="en-US" sz="2100" u="none">
                <a:solidFill>
                  <a:srgbClr val="253439"/>
                </a:solidFill>
                <a:latin typeface="Calibri (MS)"/>
                <a:ea typeface="Calibri (MS)"/>
                <a:cs typeface="Calibri (MS)"/>
                <a:sym typeface="Calibri (MS)"/>
              </a:rPr>
              <a:t>ompare experiences, and apply the insights to their own contexts.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894375" y="5981700"/>
            <a:ext cx="3364925" cy="44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14141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Group Reflection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894375" y="7145909"/>
            <a:ext cx="3364925" cy="114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53439"/>
                </a:solidFill>
                <a:latin typeface="Calibri (MS)"/>
                <a:ea typeface="Calibri (MS)"/>
                <a:cs typeface="Calibri (MS)"/>
                <a:sym typeface="Calibri (MS)"/>
              </a:rPr>
              <a:t>Synthes</a:t>
            </a:r>
            <a:r>
              <a:rPr lang="en-US" sz="2100" u="none">
                <a:solidFill>
                  <a:srgbClr val="253439"/>
                </a:solidFill>
                <a:latin typeface="Calibri (MS)"/>
                <a:ea typeface="Calibri (MS)"/>
                <a:cs typeface="Calibri (MS)"/>
                <a:sym typeface="Calibri (MS)"/>
              </a:rPr>
              <a:t>ize the themes, share takeaways, and align on what matters most moving forward.</a:t>
            </a:r>
          </a:p>
        </p:txBody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87B6AF54-790E-FE9A-5B08-71C38AE9AE9C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70BAAB01-18B4-B5A5-75D6-4FCA6582DA72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33" name="Freeform 27">
            <a:extLst>
              <a:ext uri="{FF2B5EF4-FFF2-40B4-BE49-F238E27FC236}">
                <a16:creationId xmlns:a16="http://schemas.microsoft.com/office/drawing/2014/main" id="{D247A894-988C-81D1-6E4F-2594BBD0D2A8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4">
            <a:extLst>
              <a:ext uri="{FF2B5EF4-FFF2-40B4-BE49-F238E27FC236}">
                <a16:creationId xmlns:a16="http://schemas.microsoft.com/office/drawing/2014/main" id="{18F5E1B2-0CFE-6CC5-4DE5-1CCDE8D2D25C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1266825"/>
            <a:ext cx="13897332" cy="61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5"/>
              </a:lnSpc>
            </a:pPr>
            <a:r>
              <a:rPr lang="en-US" sz="5660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Quick Chat Prompt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3449149"/>
            <a:ext cx="9390038" cy="548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94"/>
              </a:lnSpc>
            </a:pPr>
            <a:r>
              <a:rPr lang="en-US" sz="3800" b="1">
                <a:solidFill>
                  <a:srgbClr val="3E4E6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Insert your warm-up question(s) here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546620" y="675177"/>
            <a:ext cx="6083984" cy="5490795"/>
            <a:chOff x="0" y="0"/>
            <a:chExt cx="8111978" cy="732106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11978" cy="7321061"/>
            </a:xfrm>
            <a:custGeom>
              <a:avLst/>
              <a:gdLst/>
              <a:ahLst/>
              <a:cxnLst/>
              <a:rect l="l" t="t" r="r" b="b"/>
              <a:pathLst>
                <a:path w="8111978" h="7321061">
                  <a:moveTo>
                    <a:pt x="0" y="0"/>
                  </a:moveTo>
                  <a:lnTo>
                    <a:pt x="8111978" y="0"/>
                  </a:lnTo>
                  <a:lnTo>
                    <a:pt x="8111978" y="7321061"/>
                  </a:lnTo>
                  <a:lnTo>
                    <a:pt x="0" y="7321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603581" y="2270675"/>
              <a:ext cx="4904815" cy="2066713"/>
            </a:xfrm>
            <a:custGeom>
              <a:avLst/>
              <a:gdLst/>
              <a:ahLst/>
              <a:cxnLst/>
              <a:rect l="l" t="t" r="r" b="b"/>
              <a:pathLst>
                <a:path w="4904815" h="2066713">
                  <a:moveTo>
                    <a:pt x="0" y="0"/>
                  </a:moveTo>
                  <a:lnTo>
                    <a:pt x="4904816" y="0"/>
                  </a:lnTo>
                  <a:lnTo>
                    <a:pt x="4904816" y="2066713"/>
                  </a:lnTo>
                  <a:lnTo>
                    <a:pt x="0" y="2066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182" b="-2232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03581" y="2508760"/>
              <a:ext cx="5189105" cy="2190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44"/>
                </a:lnSpc>
                <a:spcBef>
                  <a:spcPct val="0"/>
                </a:spcBef>
              </a:pPr>
              <a:r>
                <a:rPr lang="en-US" sz="3102" b="1" i="1">
                  <a:solidFill>
                    <a:srgbClr val="000E24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Drop your response in the chat — one sentence is perfect.</a:t>
              </a:r>
            </a:p>
          </p:txBody>
        </p:sp>
      </p:grpSp>
      <p:sp>
        <p:nvSpPr>
          <p:cNvPr id="19" name="Freeform 10">
            <a:extLst>
              <a:ext uri="{FF2B5EF4-FFF2-40B4-BE49-F238E27FC236}">
                <a16:creationId xmlns:a16="http://schemas.microsoft.com/office/drawing/2014/main" id="{22B438CF-E078-79F1-E32C-E8E9872346D6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2218865E-D5B1-C00F-7C67-F31F67E43D8A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1" name="Freeform 27">
            <a:extLst>
              <a:ext uri="{FF2B5EF4-FFF2-40B4-BE49-F238E27FC236}">
                <a16:creationId xmlns:a16="http://schemas.microsoft.com/office/drawing/2014/main" id="{D93B8EE4-3BE3-8B14-3D14-D79981E71616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F658B46E-DEE8-9BC4-F4BA-801C0236C655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50" t="-51986" r="-36050" b="-51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Minimalist Dotted Shape"/>
          <p:cNvSpPr/>
          <p:nvPr/>
        </p:nvSpPr>
        <p:spPr>
          <a:xfrm rot="5316555">
            <a:off x="16901160" y="1119418"/>
            <a:ext cx="440398" cy="265271"/>
          </a:xfrm>
          <a:custGeom>
            <a:avLst/>
            <a:gdLst/>
            <a:ahLst/>
            <a:cxnLst/>
            <a:rect l="l" t="t" r="r" b="b"/>
            <a:pathLst>
              <a:path w="440398" h="265271">
                <a:moveTo>
                  <a:pt x="0" y="0"/>
                </a:moveTo>
                <a:lnTo>
                  <a:pt x="440399" y="0"/>
                </a:lnTo>
                <a:lnTo>
                  <a:pt x="440399" y="265271"/>
                </a:lnTo>
                <a:lnTo>
                  <a:pt x="0" y="265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2475" b="-1518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3270438"/>
            <a:ext cx="8570158" cy="173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41"/>
              </a:lnSpc>
              <a:spcBef>
                <a:spcPct val="0"/>
              </a:spcBef>
            </a:pPr>
            <a:r>
              <a:rPr lang="en-US" sz="302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Use this slide to tell your 10-minute (or less) practical case story. Focus on context, challenge, what was tried, and what emerged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028700"/>
            <a:ext cx="6445733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b="1">
                <a:solidFill>
                  <a:srgbClr val="99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Real-World Use Case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19780" y="0"/>
            <a:ext cx="8068220" cy="9676899"/>
            <a:chOff x="0" y="0"/>
            <a:chExt cx="10757626" cy="13716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l="34717" r="34717"/>
            <a:stretch>
              <a:fillRect/>
            </a:stretch>
          </p:blipFill>
          <p:spPr>
            <a:xfrm>
              <a:off x="0" y="0"/>
              <a:ext cx="10757626" cy="1371600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0" y="9057338"/>
            <a:ext cx="18288000" cy="1229662"/>
            <a:chOff x="0" y="0"/>
            <a:chExt cx="24384000" cy="163955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723334"/>
              <a:ext cx="24384000" cy="897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3"/>
                </a:lnSpc>
              </a:pPr>
              <a:endParaRPr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1454356" y="0"/>
              <a:ext cx="6635491" cy="1639550"/>
              <a:chOff x="0" y="0"/>
              <a:chExt cx="1310714" cy="32386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310714" cy="323862"/>
              </a:xfrm>
              <a:custGeom>
                <a:avLst/>
                <a:gdLst/>
                <a:ahLst/>
                <a:cxnLst/>
                <a:rect l="l" t="t" r="r" b="b"/>
                <a:pathLst>
                  <a:path w="1310714" h="323862">
                    <a:moveTo>
                      <a:pt x="0" y="0"/>
                    </a:moveTo>
                    <a:lnTo>
                      <a:pt x="1310714" y="0"/>
                    </a:lnTo>
                    <a:lnTo>
                      <a:pt x="1310714" y="323862"/>
                    </a:lnTo>
                    <a:lnTo>
                      <a:pt x="0" y="32386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1310714" cy="3429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3"/>
                  </a:lnSpc>
                </a:pPr>
                <a:endParaRPr/>
              </a:p>
            </p:txBody>
          </p:sp>
        </p:grp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id="{678B48E3-8B68-1EF0-C8EC-52056E0F2C31}"/>
              </a:ext>
            </a:extLst>
          </p:cNvPr>
          <p:cNvSpPr/>
          <p:nvPr/>
        </p:nvSpPr>
        <p:spPr>
          <a:xfrm>
            <a:off x="4" y="9690859"/>
            <a:ext cx="18287996" cy="600871"/>
          </a:xfrm>
          <a:custGeom>
            <a:avLst/>
            <a:gdLst/>
            <a:ahLst/>
            <a:cxnLst/>
            <a:rect l="l" t="t" r="r" b="b"/>
            <a:pathLst>
              <a:path w="4816592" h="158254">
                <a:moveTo>
                  <a:pt x="0" y="0"/>
                </a:moveTo>
                <a:lnTo>
                  <a:pt x="4816592" y="0"/>
                </a:lnTo>
                <a:lnTo>
                  <a:pt x="4816592" y="158254"/>
                </a:lnTo>
                <a:lnTo>
                  <a:pt x="0" y="158254"/>
                </a:lnTo>
                <a:close/>
              </a:path>
            </a:pathLst>
          </a:custGeom>
          <a:solidFill>
            <a:srgbClr val="990000">
              <a:alpha val="73725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8B86A8-A2A4-C2B7-57E8-06B33944C032}"/>
              </a:ext>
            </a:extLst>
          </p:cNvPr>
          <p:cNvSpPr txBox="1"/>
          <p:nvPr/>
        </p:nvSpPr>
        <p:spPr>
          <a:xfrm>
            <a:off x="4042839" y="9846923"/>
            <a:ext cx="10202317" cy="32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Opinions expressed are solely my own and do not express the views or opinions of my employer</a:t>
            </a:r>
          </a:p>
        </p:txBody>
      </p:sp>
      <p:sp>
        <p:nvSpPr>
          <p:cNvPr id="20" name="Freeform 27">
            <a:extLst>
              <a:ext uri="{FF2B5EF4-FFF2-40B4-BE49-F238E27FC236}">
                <a16:creationId xmlns:a16="http://schemas.microsoft.com/office/drawing/2014/main" id="{24FFFC01-0ED2-D54E-3D51-4F276EA2F40C}"/>
              </a:ext>
            </a:extLst>
          </p:cNvPr>
          <p:cNvSpPr/>
          <p:nvPr/>
        </p:nvSpPr>
        <p:spPr>
          <a:xfrm>
            <a:off x="223182" y="8915281"/>
            <a:ext cx="1524000" cy="1229662"/>
          </a:xfrm>
          <a:custGeom>
            <a:avLst/>
            <a:gdLst/>
            <a:ahLst/>
            <a:cxnLst/>
            <a:rect l="l" t="t" r="r" b="b"/>
            <a:pathLst>
              <a:path w="1310714" h="323862">
                <a:moveTo>
                  <a:pt x="0" y="0"/>
                </a:moveTo>
                <a:lnTo>
                  <a:pt x="1310714" y="0"/>
                </a:lnTo>
                <a:lnTo>
                  <a:pt x="1310714" y="323862"/>
                </a:lnTo>
                <a:lnTo>
                  <a:pt x="0" y="3238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9F1F1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6017BE87-0498-29C5-6B8F-A4D2594D0D43}"/>
              </a:ext>
            </a:extLst>
          </p:cNvPr>
          <p:cNvSpPr/>
          <p:nvPr/>
        </p:nvSpPr>
        <p:spPr>
          <a:xfrm>
            <a:off x="355510" y="9129556"/>
            <a:ext cx="1259343" cy="703337"/>
          </a:xfrm>
          <a:custGeom>
            <a:avLst/>
            <a:gdLst/>
            <a:ahLst/>
            <a:cxnLst/>
            <a:rect l="l" t="t" r="r" b="b"/>
            <a:pathLst>
              <a:path w="1259343" h="703337">
                <a:moveTo>
                  <a:pt x="0" y="0"/>
                </a:moveTo>
                <a:lnTo>
                  <a:pt x="1259344" y="0"/>
                </a:lnTo>
                <a:lnTo>
                  <a:pt x="1259344" y="703338"/>
                </a:lnTo>
                <a:lnTo>
                  <a:pt x="0" y="703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26" r="-2213" b="-5735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2314</Words>
  <Application>Microsoft Office PowerPoint</Application>
  <PresentationFormat>Custom</PresentationFormat>
  <Paragraphs>294</Paragraphs>
  <Slides>46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Georgia Pro</vt:lpstr>
      <vt:lpstr>Calibri</vt:lpstr>
      <vt:lpstr>Georgia Pro Bold</vt:lpstr>
      <vt:lpstr>Montserrat Medium</vt:lpstr>
      <vt:lpstr>Calibri (MS)</vt:lpstr>
      <vt:lpstr>Calibri (MS) Bold</vt:lpstr>
      <vt:lpstr>Calibri (MS) Light</vt:lpstr>
      <vt:lpstr>Montserrat Bold</vt:lpstr>
      <vt:lpstr>Arial</vt:lpstr>
      <vt:lpstr>Calibri (MS) Bold Italics</vt:lpstr>
      <vt:lpstr>Calibri (MS)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2026-ELE-Zoom-Virtual-template</dc:title>
  <cp:lastModifiedBy>Tri Nguyen</cp:lastModifiedBy>
  <cp:revision>5</cp:revision>
  <dcterms:created xsi:type="dcterms:W3CDTF">2006-08-16T00:00:00Z</dcterms:created>
  <dcterms:modified xsi:type="dcterms:W3CDTF">2025-12-05T14:10:43Z</dcterms:modified>
  <dc:identifier>DAG55hiakOI</dc:identifier>
</cp:coreProperties>
</file>